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8" r:id="rId9"/>
    <p:sldId id="264" r:id="rId10"/>
    <p:sldId id="265" r:id="rId11"/>
    <p:sldId id="266" r:id="rId12"/>
    <p:sldId id="267" r:id="rId13"/>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53"/>
    <p:restoredTop sz="94665"/>
  </p:normalViewPr>
  <p:slideViewPr>
    <p:cSldViewPr snapToGrid="0" snapToObjects="1">
      <p:cViewPr varScale="1">
        <p:scale>
          <a:sx n="82" d="100"/>
          <a:sy n="82" d="100"/>
        </p:scale>
        <p:origin x="69" y="2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CE7959-BA21-3648-9E84-22CD7E027BCD}" type="datetimeFigureOut">
              <a:rPr lang="es-US" smtClean="0"/>
              <a:t>4/22/2020</a:t>
            </a:fld>
            <a:endParaRPr lang="es-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7CCD9-C810-234D-9B4C-AD67AC506447}" type="slidenum">
              <a:rPr lang="es-US" smtClean="0"/>
              <a:t>‹#›</a:t>
            </a:fld>
            <a:endParaRPr lang="es-US"/>
          </a:p>
        </p:txBody>
      </p:sp>
    </p:spTree>
    <p:extLst>
      <p:ext uri="{BB962C8B-B14F-4D97-AF65-F5344CB8AC3E}">
        <p14:creationId xmlns:p14="http://schemas.microsoft.com/office/powerpoint/2010/main" val="144270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16920A-7B6B-8F44-8A74-80C94C94F72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S"/>
          </a:p>
        </p:txBody>
      </p:sp>
      <p:sp>
        <p:nvSpPr>
          <p:cNvPr id="3" name="Subtítulo 2">
            <a:extLst>
              <a:ext uri="{FF2B5EF4-FFF2-40B4-BE49-F238E27FC236}">
                <a16:creationId xmlns:a16="http://schemas.microsoft.com/office/drawing/2014/main" id="{58D9F6D9-DB81-CD48-9C36-75B4DEC2D7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S"/>
          </a:p>
        </p:txBody>
      </p:sp>
      <p:sp>
        <p:nvSpPr>
          <p:cNvPr id="4" name="Marcador de fecha 3">
            <a:extLst>
              <a:ext uri="{FF2B5EF4-FFF2-40B4-BE49-F238E27FC236}">
                <a16:creationId xmlns:a16="http://schemas.microsoft.com/office/drawing/2014/main" id="{0A66F0C1-19BE-0849-B679-CED9B751D0CC}"/>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0623DF61-5E89-F047-B019-4A909CA45A73}"/>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C04A5FB-47D6-BB49-8FCF-29F7334DEF4D}"/>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2960109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7527B0-3593-6D49-9DAE-CEDC8642BFFB}"/>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texto vertical 2">
            <a:extLst>
              <a:ext uri="{FF2B5EF4-FFF2-40B4-BE49-F238E27FC236}">
                <a16:creationId xmlns:a16="http://schemas.microsoft.com/office/drawing/2014/main" id="{C5F05B80-E643-6648-A2D7-55B817F4444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963CA55C-5FA4-984D-B2F6-213F0E300651}"/>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C8C61145-6308-724B-8F11-BCBFB466CA0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7EC133B9-4CDD-CD44-9119-AB538770CEF1}"/>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392820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A656A0-2893-3846-9792-402D7DC84D2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S"/>
          </a:p>
        </p:txBody>
      </p:sp>
      <p:sp>
        <p:nvSpPr>
          <p:cNvPr id="3" name="Marcador de texto vertical 2">
            <a:extLst>
              <a:ext uri="{FF2B5EF4-FFF2-40B4-BE49-F238E27FC236}">
                <a16:creationId xmlns:a16="http://schemas.microsoft.com/office/drawing/2014/main" id="{66956579-0201-9E45-82A0-19911120B09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B4ED7422-5FA6-7F43-AC77-D991E75DFD33}"/>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9E3C88E2-B7B1-C44C-81E2-7C9E87F2451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D5133EBC-9269-4841-8C3B-179BA050ACCF}"/>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1572540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DF2988-44EB-7447-87CB-D69E53397F5B}"/>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7191DB85-3157-B04F-93E4-FC3325E198C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35FED051-4C13-1948-A0B1-328E7FAB0572}"/>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9570D00F-D030-C14D-A399-8AAA25E040AF}"/>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DB3BE5A8-593D-9A41-B754-A176263027DF}"/>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1051002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7EC66-A564-0043-9123-12B9AAF059D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F79687FB-28F6-FA43-B20D-2227633392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AC93189-585E-4946-ADEA-D15DE6627D4F}"/>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40B7B81D-891F-B145-94A8-E7D6D22D9DED}"/>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12E7529-5D01-8842-AB92-7FCB5F84BF19}"/>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126871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A855EF-DDB0-764F-89DA-EA1225F02A2B}"/>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025D7E83-C874-8243-B6A6-2B36FA9C2D8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contenido 3">
            <a:extLst>
              <a:ext uri="{FF2B5EF4-FFF2-40B4-BE49-F238E27FC236}">
                <a16:creationId xmlns:a16="http://schemas.microsoft.com/office/drawing/2014/main" id="{B1516D91-5077-E743-99DC-14D28951BDF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Marcador de fecha 4">
            <a:extLst>
              <a:ext uri="{FF2B5EF4-FFF2-40B4-BE49-F238E27FC236}">
                <a16:creationId xmlns:a16="http://schemas.microsoft.com/office/drawing/2014/main" id="{1CAB9C66-D2A7-BB47-BFD4-60998CF5DD3C}"/>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6" name="Marcador de pie de página 5">
            <a:extLst>
              <a:ext uri="{FF2B5EF4-FFF2-40B4-BE49-F238E27FC236}">
                <a16:creationId xmlns:a16="http://schemas.microsoft.com/office/drawing/2014/main" id="{9921D434-7A88-AA44-B705-8FCA76E1C593}"/>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0AF52FF9-711A-0148-A630-874BDC52FD21}"/>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3022932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1F6207-AA92-454D-93A6-52A0CB65738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D08C5881-F3A0-1B4E-9B37-1B3CB14F2C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75CA526-B672-674B-8DCF-A04F0906DF9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Marcador de texto 4">
            <a:extLst>
              <a:ext uri="{FF2B5EF4-FFF2-40B4-BE49-F238E27FC236}">
                <a16:creationId xmlns:a16="http://schemas.microsoft.com/office/drawing/2014/main" id="{CACF4ECC-02C5-DE49-9E08-AB7EDE0713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6A62056-44EA-D548-9135-70470D8A156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7" name="Marcador de fecha 6">
            <a:extLst>
              <a:ext uri="{FF2B5EF4-FFF2-40B4-BE49-F238E27FC236}">
                <a16:creationId xmlns:a16="http://schemas.microsoft.com/office/drawing/2014/main" id="{23799E9C-E9C6-E34A-B93F-DF3B65B434BC}"/>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8" name="Marcador de pie de página 7">
            <a:extLst>
              <a:ext uri="{FF2B5EF4-FFF2-40B4-BE49-F238E27FC236}">
                <a16:creationId xmlns:a16="http://schemas.microsoft.com/office/drawing/2014/main" id="{8D25EC4B-E96A-424C-9709-C31062EFA9FD}"/>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03C8018E-0979-DF4F-9B37-5B2983EA9E65}"/>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201331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626541-015A-194B-BBFE-440B0F6A0C19}"/>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fecha 2">
            <a:extLst>
              <a:ext uri="{FF2B5EF4-FFF2-40B4-BE49-F238E27FC236}">
                <a16:creationId xmlns:a16="http://schemas.microsoft.com/office/drawing/2014/main" id="{241B4BDF-4A2F-C94D-BB0C-E94FAF92F39D}"/>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4" name="Marcador de pie de página 3">
            <a:extLst>
              <a:ext uri="{FF2B5EF4-FFF2-40B4-BE49-F238E27FC236}">
                <a16:creationId xmlns:a16="http://schemas.microsoft.com/office/drawing/2014/main" id="{CB09E183-0425-2A44-B812-C4C9C9E2EBE6}"/>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DFC5BBD4-3C1C-0C45-A070-3C8C875C703E}"/>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88368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8EE7B22-02E5-994A-A7FF-464C7FE9152B}"/>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3" name="Marcador de pie de página 2">
            <a:extLst>
              <a:ext uri="{FF2B5EF4-FFF2-40B4-BE49-F238E27FC236}">
                <a16:creationId xmlns:a16="http://schemas.microsoft.com/office/drawing/2014/main" id="{8B576311-F612-CD49-A6C9-C9BEF85DAB32}"/>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030F05BB-6546-6F43-BEC2-491912864F7F}"/>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3742522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25D4A-B378-124F-965F-6F2F3D722A3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0BF14E65-D873-B841-B942-2FB64DC356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texto 3">
            <a:extLst>
              <a:ext uri="{FF2B5EF4-FFF2-40B4-BE49-F238E27FC236}">
                <a16:creationId xmlns:a16="http://schemas.microsoft.com/office/drawing/2014/main" id="{BDF489C7-A72D-F64D-82C9-BDA976FF71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8BE9739-FAB7-3541-A48A-680A4D3A83E2}"/>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6" name="Marcador de pie de página 5">
            <a:extLst>
              <a:ext uri="{FF2B5EF4-FFF2-40B4-BE49-F238E27FC236}">
                <a16:creationId xmlns:a16="http://schemas.microsoft.com/office/drawing/2014/main" id="{38AA8BB6-7D9D-B146-B2FA-DDEC78B1F49A}"/>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8BD3EED8-BA68-DA4E-A039-F4CC45DEA6ED}"/>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298339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1120AD-1D5A-DE44-87EA-0F8C680B05C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S"/>
          </a:p>
        </p:txBody>
      </p:sp>
      <p:sp>
        <p:nvSpPr>
          <p:cNvPr id="3" name="Marcador de posición de imagen 2">
            <a:extLst>
              <a:ext uri="{FF2B5EF4-FFF2-40B4-BE49-F238E27FC236}">
                <a16:creationId xmlns:a16="http://schemas.microsoft.com/office/drawing/2014/main" id="{883842CF-0508-E64F-AE44-4A270E3959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A051637B-145D-7543-9096-566E54F968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80EBE8C-6955-FC4F-9640-A48E794DB1C0}"/>
              </a:ext>
            </a:extLst>
          </p:cNvPr>
          <p:cNvSpPr>
            <a:spLocks noGrp="1"/>
          </p:cNvSpPr>
          <p:nvPr>
            <p:ph type="dt" sz="half" idx="10"/>
          </p:nvPr>
        </p:nvSpPr>
        <p:spPr/>
        <p:txBody>
          <a:bodyPr/>
          <a:lstStyle/>
          <a:p>
            <a:fld id="{E6F34407-22C1-C544-91B9-4473B6265688}" type="datetimeFigureOut">
              <a:rPr lang="es-US" smtClean="0"/>
              <a:t>4/22/2020</a:t>
            </a:fld>
            <a:endParaRPr lang="es-US"/>
          </a:p>
        </p:txBody>
      </p:sp>
      <p:sp>
        <p:nvSpPr>
          <p:cNvPr id="6" name="Marcador de pie de página 5">
            <a:extLst>
              <a:ext uri="{FF2B5EF4-FFF2-40B4-BE49-F238E27FC236}">
                <a16:creationId xmlns:a16="http://schemas.microsoft.com/office/drawing/2014/main" id="{2F708EDC-8417-DA42-BDB9-DDC511F5FFED}"/>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8B05E50B-C1FE-8D43-9C5B-177150787263}"/>
              </a:ext>
            </a:extLst>
          </p:cNvPr>
          <p:cNvSpPr>
            <a:spLocks noGrp="1"/>
          </p:cNvSpPr>
          <p:nvPr>
            <p:ph type="sldNum" sz="quarter" idx="12"/>
          </p:nvPr>
        </p:nvSpPr>
        <p:spPr/>
        <p:txBody>
          <a:bodyPr/>
          <a:lstStyle/>
          <a:p>
            <a:fld id="{1BE3F54A-00C6-3E40-98E5-4B21843FB763}" type="slidenum">
              <a:rPr lang="es-US" smtClean="0"/>
              <a:t>‹#›</a:t>
            </a:fld>
            <a:endParaRPr lang="es-US"/>
          </a:p>
        </p:txBody>
      </p:sp>
    </p:spTree>
    <p:extLst>
      <p:ext uri="{BB962C8B-B14F-4D97-AF65-F5344CB8AC3E}">
        <p14:creationId xmlns:p14="http://schemas.microsoft.com/office/powerpoint/2010/main" val="30313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269E367-09F3-184C-8CE1-F04CEFAE45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83D74184-AC5F-D84A-BA43-F02EA48E4C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D44697F0-0FFA-B942-8260-B27C21F1A1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F34407-22C1-C544-91B9-4473B6265688}" type="datetimeFigureOut">
              <a:rPr lang="es-US" smtClean="0"/>
              <a:t>4/22/2020</a:t>
            </a:fld>
            <a:endParaRPr lang="es-US"/>
          </a:p>
        </p:txBody>
      </p:sp>
      <p:sp>
        <p:nvSpPr>
          <p:cNvPr id="5" name="Marcador de pie de página 4">
            <a:extLst>
              <a:ext uri="{FF2B5EF4-FFF2-40B4-BE49-F238E27FC236}">
                <a16:creationId xmlns:a16="http://schemas.microsoft.com/office/drawing/2014/main" id="{D2C1F596-95C7-D64D-953A-AD15347CA6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S"/>
          </a:p>
        </p:txBody>
      </p:sp>
      <p:sp>
        <p:nvSpPr>
          <p:cNvPr id="6" name="Marcador de número de diapositiva 5">
            <a:extLst>
              <a:ext uri="{FF2B5EF4-FFF2-40B4-BE49-F238E27FC236}">
                <a16:creationId xmlns:a16="http://schemas.microsoft.com/office/drawing/2014/main" id="{135AEFEF-733E-F740-9EE7-803EF678F3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3F54A-00C6-3E40-98E5-4B21843FB763}" type="slidenum">
              <a:rPr lang="es-US" smtClean="0"/>
              <a:t>‹#›</a:t>
            </a:fld>
            <a:endParaRPr lang="es-US"/>
          </a:p>
        </p:txBody>
      </p:sp>
    </p:spTree>
    <p:extLst>
      <p:ext uri="{BB962C8B-B14F-4D97-AF65-F5344CB8AC3E}">
        <p14:creationId xmlns:p14="http://schemas.microsoft.com/office/powerpoint/2010/main" val="232823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cep.unep.org/cartagena-convention/spaw-protocol" TargetMode="External"/><Relationship Id="rId2" Type="http://schemas.openxmlformats.org/officeDocument/2006/relationships/hyperlink" Target="http://cep.unep.org/cartagena-convention/oil-spills-protocol" TargetMode="External"/><Relationship Id="rId1" Type="http://schemas.openxmlformats.org/officeDocument/2006/relationships/slideLayout" Target="../slideLayouts/slideLayout6.xml"/><Relationship Id="rId4" Type="http://schemas.openxmlformats.org/officeDocument/2006/relationships/hyperlink" Target="http://cep.unep.org/cartagena-convention/lbs-protocol/protocol-concerning-pollution-from-land-based-sources-and-activitie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8">
            <a:extLst>
              <a:ext uri="{FF2B5EF4-FFF2-40B4-BE49-F238E27FC236}">
                <a16:creationId xmlns:a16="http://schemas.microsoft.com/office/drawing/2014/main" id="{E5EAE061-4AFE-4B3A-8FA1-FC5953E7E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0">
            <a:extLst>
              <a:ext uri="{FF2B5EF4-FFF2-40B4-BE49-F238E27FC236}">
                <a16:creationId xmlns:a16="http://schemas.microsoft.com/office/drawing/2014/main" id="{BD0398FB-7D27-4C59-A68B-663AE7A37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A9A2DE67-5F4E-F74D-B0E4-28F1E3A7BD21}"/>
              </a:ext>
            </a:extLst>
          </p:cNvPr>
          <p:cNvSpPr>
            <a:spLocks noGrp="1"/>
          </p:cNvSpPr>
          <p:nvPr>
            <p:ph type="ctrTitle"/>
          </p:nvPr>
        </p:nvSpPr>
        <p:spPr>
          <a:xfrm>
            <a:off x="5330616" y="2293824"/>
            <a:ext cx="6589707" cy="2387600"/>
          </a:xfrm>
        </p:spPr>
        <p:txBody>
          <a:bodyPr>
            <a:normAutofit/>
          </a:bodyPr>
          <a:lstStyle/>
          <a:p>
            <a:pPr algn="r"/>
            <a:r>
              <a:rPr lang="en-US" sz="3300" dirty="0">
                <a:latin typeface="+mn-lt"/>
                <a:cs typeface="Times New Roman" panose="02020603050405020304" pitchFamily="18" charset="0"/>
              </a:rPr>
              <a:t>STRATEGIES AND ISSUES FOR PRO BONO ENVIRONMENTAL LEGAL INITIATIVE FOR OFFSHORE OIL &amp; GAS EXPLORATION IN CUBA</a:t>
            </a:r>
            <a:endParaRPr lang="es-US" sz="3300" dirty="0">
              <a:latin typeface="+mn-lt"/>
              <a:cs typeface="Times New Roman" panose="02020603050405020304" pitchFamily="18" charset="0"/>
            </a:endParaRPr>
          </a:p>
        </p:txBody>
      </p:sp>
      <p:sp>
        <p:nvSpPr>
          <p:cNvPr id="3" name="Subtítulo 2">
            <a:extLst>
              <a:ext uri="{FF2B5EF4-FFF2-40B4-BE49-F238E27FC236}">
                <a16:creationId xmlns:a16="http://schemas.microsoft.com/office/drawing/2014/main" id="{384DD36D-8DF0-4A46-B645-C25FE50BE51E}"/>
              </a:ext>
            </a:extLst>
          </p:cNvPr>
          <p:cNvSpPr>
            <a:spLocks noGrp="1"/>
          </p:cNvSpPr>
          <p:nvPr>
            <p:ph type="subTitle" idx="1"/>
          </p:nvPr>
        </p:nvSpPr>
        <p:spPr>
          <a:xfrm>
            <a:off x="5093520" y="5224338"/>
            <a:ext cx="6589707" cy="995328"/>
          </a:xfrm>
        </p:spPr>
        <p:txBody>
          <a:bodyPr>
            <a:normAutofit/>
          </a:bodyPr>
          <a:lstStyle/>
          <a:p>
            <a:pPr algn="r"/>
            <a:endParaRPr lang="es-US" sz="1500" dirty="0"/>
          </a:p>
          <a:p>
            <a:pPr algn="r">
              <a:spcBef>
                <a:spcPts val="0"/>
              </a:spcBef>
            </a:pPr>
            <a:r>
              <a:rPr lang="es-US" sz="1500" dirty="0">
                <a:latin typeface="Calibri" panose="020F0502020204030204" pitchFamily="34" charset="0"/>
                <a:cs typeface="Calibri" panose="020F0502020204030204" pitchFamily="34" charset="0"/>
              </a:rPr>
              <a:t>Catalina Flores del Valle</a:t>
            </a:r>
          </a:p>
          <a:p>
            <a:pPr algn="r">
              <a:spcBef>
                <a:spcPts val="0"/>
              </a:spcBef>
            </a:pPr>
            <a:r>
              <a:rPr lang="es-US" sz="1500" dirty="0">
                <a:latin typeface="Calibri" panose="020F0502020204030204" pitchFamily="34" charset="0"/>
                <a:cs typeface="Calibri" panose="020F0502020204030204" pitchFamily="34" charset="0"/>
              </a:rPr>
              <a:t>Prof. </a:t>
            </a:r>
            <a:r>
              <a:rPr lang="es-US" sz="1500" dirty="0" err="1">
                <a:latin typeface="Calibri" panose="020F0502020204030204" pitchFamily="34" charset="0"/>
                <a:cs typeface="Calibri" panose="020F0502020204030204" pitchFamily="34" charset="0"/>
              </a:rPr>
              <a:t>Hester</a:t>
            </a:r>
            <a:r>
              <a:rPr lang="es-US" sz="1500" dirty="0">
                <a:latin typeface="Calibri" panose="020F0502020204030204" pitchFamily="34" charset="0"/>
                <a:cs typeface="Calibri" panose="020F0502020204030204" pitchFamily="34" charset="0"/>
              </a:rPr>
              <a:t> - </a:t>
            </a:r>
            <a:r>
              <a:rPr lang="es-US" sz="1500" dirty="0" err="1">
                <a:latin typeface="Calibri" panose="020F0502020204030204" pitchFamily="34" charset="0"/>
                <a:cs typeface="Calibri" panose="020F0502020204030204" pitchFamily="34" charset="0"/>
              </a:rPr>
              <a:t>Environmental</a:t>
            </a:r>
            <a:r>
              <a:rPr lang="es-US" sz="1500" dirty="0">
                <a:latin typeface="Calibri" panose="020F0502020204030204" pitchFamily="34" charset="0"/>
                <a:cs typeface="Calibri" panose="020F0502020204030204" pitchFamily="34" charset="0"/>
              </a:rPr>
              <a:t> </a:t>
            </a:r>
            <a:r>
              <a:rPr lang="es-US" sz="1500" dirty="0" err="1">
                <a:latin typeface="Calibri" panose="020F0502020204030204" pitchFamily="34" charset="0"/>
                <a:cs typeface="Calibri" panose="020F0502020204030204" pitchFamily="34" charset="0"/>
              </a:rPr>
              <a:t>Practicum</a:t>
            </a:r>
            <a:endParaRPr lang="es-US" sz="1500" dirty="0">
              <a:latin typeface="Calibri" panose="020F0502020204030204" pitchFamily="34" charset="0"/>
              <a:cs typeface="Calibri" panose="020F0502020204030204" pitchFamily="34" charset="0"/>
            </a:endParaRPr>
          </a:p>
          <a:p>
            <a:pPr algn="r">
              <a:spcBef>
                <a:spcPts val="0"/>
              </a:spcBef>
            </a:pPr>
            <a:r>
              <a:rPr lang="es-US" sz="1500" dirty="0">
                <a:latin typeface="Calibri" panose="020F0502020204030204" pitchFamily="34" charset="0"/>
                <a:cs typeface="Calibri" panose="020F0502020204030204" pitchFamily="34" charset="0"/>
              </a:rPr>
              <a:t>UH </a:t>
            </a:r>
            <a:r>
              <a:rPr lang="es-US" sz="1500" dirty="0" err="1">
                <a:latin typeface="Calibri" panose="020F0502020204030204" pitchFamily="34" charset="0"/>
                <a:cs typeface="Calibri" panose="020F0502020204030204" pitchFamily="34" charset="0"/>
              </a:rPr>
              <a:t>Law</a:t>
            </a:r>
            <a:r>
              <a:rPr lang="es-US" sz="1500" dirty="0">
                <a:latin typeface="Calibri" panose="020F0502020204030204" pitchFamily="34" charset="0"/>
                <a:cs typeface="Calibri" panose="020F0502020204030204" pitchFamily="34" charset="0"/>
              </a:rPr>
              <a:t> Center</a:t>
            </a:r>
          </a:p>
        </p:txBody>
      </p:sp>
      <p:cxnSp>
        <p:nvCxnSpPr>
          <p:cNvPr id="35" name="Straight Connector 34">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7" name="Freeform: Shape 36">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Oval 38">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4"/>
          </a:solidFill>
          <a:ln w="9525" cap="flat">
            <a:noFill/>
            <a:prstDash val="solid"/>
            <a:miter/>
          </a:ln>
        </p:spPr>
        <p:txBody>
          <a:bodyPr rtlCol="0" anchor="ctr"/>
          <a:lstStyle/>
          <a:p>
            <a:endParaRPr lang="en-US" dirty="0"/>
          </a:p>
        </p:txBody>
      </p:sp>
      <p:sp>
        <p:nvSpPr>
          <p:cNvPr id="43" name="Freeform: Shape 42">
            <a:extLst>
              <a:ext uri="{FF2B5EF4-FFF2-40B4-BE49-F238E27FC236}">
                <a16:creationId xmlns:a16="http://schemas.microsoft.com/office/drawing/2014/main" id="{0DEE8134-8942-423C-9EAA-0110FCA113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4"/>
          </a:solidFill>
          <a:ln w="9525" cap="flat">
            <a:noFill/>
            <a:prstDash val="solid"/>
            <a:miter/>
          </a:ln>
        </p:spPr>
        <p:txBody>
          <a:bodyPr rtlCol="0" anchor="ctr"/>
          <a:lstStyle/>
          <a:p>
            <a:endParaRPr lang="en-US"/>
          </a:p>
        </p:txBody>
      </p:sp>
      <p:sp>
        <p:nvSpPr>
          <p:cNvPr id="45" name="Arc 44">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712769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49D5F936-D727-DA4E-9841-9E2225B83B82}"/>
              </a:ext>
            </a:extLst>
          </p:cNvPr>
          <p:cNvSpPr/>
          <p:nvPr/>
        </p:nvSpPr>
        <p:spPr>
          <a:xfrm>
            <a:off x="271849" y="591344"/>
            <a:ext cx="3615385" cy="558561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kern="1200" dirty="0">
                <a:solidFill>
                  <a:srgbClr val="FFFFFF"/>
                </a:solidFill>
                <a:latin typeface="+mj-lt"/>
                <a:ea typeface="+mj-ea"/>
                <a:cs typeface="+mj-cs"/>
              </a:rPr>
              <a:t>Programming Strategy III</a:t>
            </a:r>
            <a:br>
              <a:rPr lang="en-US" sz="4800" kern="1200" dirty="0">
                <a:solidFill>
                  <a:srgbClr val="FFFFFF"/>
                </a:solidFill>
                <a:latin typeface="+mj-lt"/>
                <a:ea typeface="+mj-ea"/>
                <a:cs typeface="+mj-cs"/>
              </a:rPr>
            </a:br>
            <a:endParaRPr lang="en-US" sz="4800" kern="1200" dirty="0">
              <a:solidFill>
                <a:srgbClr val="FFFFFF"/>
              </a:solidFill>
              <a:latin typeface="+mj-lt"/>
              <a:ea typeface="+mj-ea"/>
              <a:cs typeface="+mj-cs"/>
            </a:endParaRPr>
          </a:p>
        </p:txBody>
      </p:sp>
      <p:sp>
        <p:nvSpPr>
          <p:cNvPr id="19" name="Arc 1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F30A7E5B-CA65-3940-A926-9F33698A20DC}"/>
              </a:ext>
            </a:extLst>
          </p:cNvPr>
          <p:cNvSpPr/>
          <p:nvPr/>
        </p:nvSpPr>
        <p:spPr>
          <a:xfrm>
            <a:off x="4447308" y="591344"/>
            <a:ext cx="6906491" cy="5585619"/>
          </a:xfrm>
          <a:prstGeom prst="rect">
            <a:avLst/>
          </a:prstGeom>
        </p:spPr>
        <p:txBody>
          <a:bodyPr vert="horz" lIns="91440" tIns="45720" rIns="91440" bIns="45720" rtlCol="0" anchor="ctr">
            <a:normAutofit/>
          </a:bodyPr>
          <a:lstStyle/>
          <a:p>
            <a:pPr marL="228600" indent="-228600">
              <a:lnSpc>
                <a:spcPct val="90000"/>
              </a:lnSpc>
              <a:spcAft>
                <a:spcPts val="600"/>
              </a:spcAft>
              <a:buClr>
                <a:schemeClr val="accent2"/>
              </a:buClr>
              <a:buFont typeface="Arial" panose="020B0604020202020204" pitchFamily="34" charset="0"/>
              <a:buChar char="•"/>
            </a:pPr>
            <a:r>
              <a:rPr lang="en-US" u="sng" dirty="0"/>
              <a:t>Implementation according to Constitutional Framework</a:t>
            </a:r>
          </a:p>
          <a:p>
            <a:pPr marL="685800" lvl="1" indent="-228600">
              <a:lnSpc>
                <a:spcPct val="90000"/>
              </a:lnSpc>
              <a:spcAft>
                <a:spcPts val="600"/>
              </a:spcAft>
              <a:buClr>
                <a:schemeClr val="accent2"/>
              </a:buClr>
              <a:buFont typeface="Arial" panose="020B0604020202020204" pitchFamily="34" charset="0"/>
              <a:buChar char="•"/>
            </a:pPr>
            <a:r>
              <a:rPr lang="en-US" dirty="0"/>
              <a:t>Natural resources are public affairs because belong to everybody</a:t>
            </a:r>
          </a:p>
          <a:p>
            <a:pPr marL="685800" lvl="1" indent="-228600">
              <a:lnSpc>
                <a:spcPct val="90000"/>
              </a:lnSpc>
              <a:spcAft>
                <a:spcPts val="600"/>
              </a:spcAft>
              <a:buClr>
                <a:schemeClr val="accent2"/>
              </a:buClr>
              <a:buFont typeface="Arial" panose="020B0604020202020204" pitchFamily="34" charset="0"/>
              <a:buChar char="•"/>
            </a:pPr>
            <a:r>
              <a:rPr lang="en-US" dirty="0"/>
              <a:t>Public affairs require public participation </a:t>
            </a:r>
          </a:p>
          <a:p>
            <a:pPr marL="685800" lvl="1" indent="-228600">
              <a:lnSpc>
                <a:spcPct val="90000"/>
              </a:lnSpc>
              <a:spcAft>
                <a:spcPts val="600"/>
              </a:spcAft>
              <a:buClr>
                <a:schemeClr val="accent2"/>
              </a:buClr>
              <a:buFont typeface="Arial" panose="020B0604020202020204" pitchFamily="34" charset="0"/>
              <a:buChar char="•"/>
            </a:pPr>
            <a:r>
              <a:rPr lang="en-US" dirty="0"/>
              <a:t>Efficient communication methods ensure transparency of processes and information</a:t>
            </a:r>
          </a:p>
          <a:p>
            <a:pPr marL="742950" lvl="1" indent="-228600">
              <a:lnSpc>
                <a:spcPct val="90000"/>
              </a:lnSpc>
              <a:spcAft>
                <a:spcPts val="600"/>
              </a:spcAft>
              <a:buClr>
                <a:schemeClr val="accent2"/>
              </a:buClr>
              <a:buFont typeface="Arial" panose="020B0604020202020204" pitchFamily="34" charset="0"/>
              <a:buChar char="•"/>
            </a:pPr>
            <a:r>
              <a:rPr lang="en-US" dirty="0"/>
              <a:t>Citizen participation principles</a:t>
            </a:r>
          </a:p>
          <a:p>
            <a:pPr marL="1200150" lvl="2" indent="-228600">
              <a:lnSpc>
                <a:spcPct val="90000"/>
              </a:lnSpc>
              <a:spcAft>
                <a:spcPts val="600"/>
              </a:spcAft>
              <a:buClr>
                <a:schemeClr val="accent2"/>
              </a:buClr>
              <a:buFont typeface="Arial" panose="020B0604020202020204" pitchFamily="34" charset="0"/>
              <a:buChar char="•"/>
            </a:pPr>
            <a:r>
              <a:rPr lang="en-US" dirty="0"/>
              <a:t>Bona Fide</a:t>
            </a:r>
          </a:p>
          <a:p>
            <a:pPr marL="1200150" lvl="2" indent="-228600">
              <a:lnSpc>
                <a:spcPct val="90000"/>
              </a:lnSpc>
              <a:spcAft>
                <a:spcPts val="600"/>
              </a:spcAft>
              <a:buClr>
                <a:schemeClr val="accent2"/>
              </a:buClr>
              <a:buFont typeface="Arial" panose="020B0604020202020204" pitchFamily="34" charset="0"/>
              <a:buChar char="•"/>
            </a:pPr>
            <a:r>
              <a:rPr lang="en-US" dirty="0"/>
              <a:t>Gender and race equality</a:t>
            </a:r>
          </a:p>
          <a:p>
            <a:pPr marL="1200150" lvl="2" indent="-228600">
              <a:lnSpc>
                <a:spcPct val="90000"/>
              </a:lnSpc>
              <a:spcAft>
                <a:spcPts val="600"/>
              </a:spcAft>
              <a:buClr>
                <a:schemeClr val="accent2"/>
              </a:buClr>
              <a:buFont typeface="Arial" panose="020B0604020202020204" pitchFamily="34" charset="0"/>
              <a:buChar char="•"/>
            </a:pPr>
            <a:r>
              <a:rPr lang="en-US" dirty="0"/>
              <a:t>Transparency and equitability</a:t>
            </a:r>
          </a:p>
          <a:p>
            <a:pPr marL="1200150" lvl="2" indent="-228600">
              <a:lnSpc>
                <a:spcPct val="90000"/>
              </a:lnSpc>
              <a:spcAft>
                <a:spcPts val="600"/>
              </a:spcAft>
              <a:buClr>
                <a:schemeClr val="accent2"/>
              </a:buClr>
              <a:buFont typeface="Arial" panose="020B0604020202020204" pitchFamily="34" charset="0"/>
              <a:buChar char="•"/>
            </a:pPr>
            <a:r>
              <a:rPr lang="en-US" dirty="0"/>
              <a:t>Effectively ensure all the stakeholders’ participation in the geographic impacted area</a:t>
            </a:r>
          </a:p>
          <a:p>
            <a:pPr marL="742950" lvl="1" indent="-228600">
              <a:lnSpc>
                <a:spcPct val="90000"/>
              </a:lnSpc>
              <a:spcAft>
                <a:spcPts val="600"/>
              </a:spcAft>
              <a:buClr>
                <a:schemeClr val="accent2"/>
              </a:buClr>
              <a:buFont typeface="Arial" panose="020B0604020202020204" pitchFamily="34" charset="0"/>
              <a:buChar char="•"/>
            </a:pPr>
            <a:r>
              <a:rPr lang="en-US" dirty="0"/>
              <a:t>Example:</a:t>
            </a:r>
          </a:p>
          <a:p>
            <a:pPr marL="1200150" lvl="2" indent="-228600">
              <a:lnSpc>
                <a:spcPct val="90000"/>
              </a:lnSpc>
              <a:spcAft>
                <a:spcPts val="600"/>
              </a:spcAft>
              <a:buClr>
                <a:schemeClr val="accent2"/>
              </a:buClr>
              <a:buFont typeface="Arial" panose="020B0604020202020204" pitchFamily="34" charset="0"/>
              <a:buChar char="•"/>
            </a:pPr>
            <a:r>
              <a:rPr lang="en-US" dirty="0"/>
              <a:t>Face to face meetings</a:t>
            </a:r>
          </a:p>
          <a:p>
            <a:pPr marL="1200150" lvl="2" indent="-228600">
              <a:lnSpc>
                <a:spcPct val="90000"/>
              </a:lnSpc>
              <a:spcAft>
                <a:spcPts val="600"/>
              </a:spcAft>
              <a:buClr>
                <a:schemeClr val="accent2"/>
              </a:buClr>
              <a:buFont typeface="Arial" panose="020B0604020202020204" pitchFamily="34" charset="0"/>
              <a:buChar char="•"/>
            </a:pPr>
            <a:r>
              <a:rPr lang="en-US" dirty="0"/>
              <a:t>High quality information is needed for effective participation in the </a:t>
            </a:r>
            <a:r>
              <a:rPr lang="en-US" dirty="0" err="1"/>
              <a:t>decission</a:t>
            </a:r>
            <a:r>
              <a:rPr lang="en-US" dirty="0"/>
              <a:t> making process</a:t>
            </a:r>
          </a:p>
          <a:p>
            <a:pPr marL="1200150" lvl="2" indent="-228600">
              <a:lnSpc>
                <a:spcPct val="90000"/>
              </a:lnSpc>
              <a:spcAft>
                <a:spcPts val="600"/>
              </a:spcAft>
              <a:buClr>
                <a:schemeClr val="accent2"/>
              </a:buClr>
              <a:buFont typeface="Arial" panose="020B0604020202020204" pitchFamily="34" charset="0"/>
              <a:buChar char="•"/>
            </a:pPr>
            <a:r>
              <a:rPr lang="en-US" dirty="0"/>
              <a:t>Informed opinions lead to better </a:t>
            </a:r>
            <a:r>
              <a:rPr lang="en-US" dirty="0" err="1"/>
              <a:t>decissions</a:t>
            </a:r>
            <a:endParaRPr lang="en-US" dirty="0"/>
          </a:p>
          <a:p>
            <a:pPr marL="1200150" lvl="2" indent="-228600">
              <a:lnSpc>
                <a:spcPct val="90000"/>
              </a:lnSpc>
              <a:spcAft>
                <a:spcPts val="600"/>
              </a:spcAft>
              <a:buClr>
                <a:schemeClr val="accent2"/>
              </a:buClr>
              <a:buFont typeface="Arial" panose="020B0604020202020204" pitchFamily="34" charset="0"/>
              <a:buChar char="•"/>
            </a:pPr>
            <a:r>
              <a:rPr lang="en-US" dirty="0"/>
              <a:t>Better </a:t>
            </a:r>
            <a:r>
              <a:rPr lang="en-US" dirty="0" err="1"/>
              <a:t>decissions</a:t>
            </a:r>
            <a:r>
              <a:rPr lang="en-US" dirty="0"/>
              <a:t> carry more benefits to the society, to the economy and to the environment</a:t>
            </a:r>
          </a:p>
        </p:txBody>
      </p:sp>
    </p:spTree>
    <p:extLst>
      <p:ext uri="{BB962C8B-B14F-4D97-AF65-F5344CB8AC3E}">
        <p14:creationId xmlns:p14="http://schemas.microsoft.com/office/powerpoint/2010/main" val="3187977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6864BD0-ACA5-5440-B997-0FC6C33AADFA}"/>
              </a:ext>
            </a:extLst>
          </p:cNvPr>
          <p:cNvSpPr>
            <a:spLocks noGrp="1"/>
          </p:cNvSpPr>
          <p:nvPr>
            <p:ph type="title"/>
          </p:nvPr>
        </p:nvSpPr>
        <p:spPr>
          <a:xfrm>
            <a:off x="686834" y="591344"/>
            <a:ext cx="3200400" cy="5585619"/>
          </a:xfrm>
        </p:spPr>
        <p:txBody>
          <a:bodyPr vert="horz" lIns="91440" tIns="45720" rIns="91440" bIns="45720" rtlCol="0" anchor="ctr">
            <a:normAutofit/>
          </a:bodyPr>
          <a:lstStyle/>
          <a:p>
            <a:r>
              <a:rPr lang="en-US" kern="1200">
                <a:solidFill>
                  <a:srgbClr val="FFFFFF"/>
                </a:solidFill>
                <a:latin typeface="+mj-lt"/>
                <a:ea typeface="+mj-ea"/>
                <a:cs typeface="+mj-cs"/>
              </a:rPr>
              <a:t>International Conventions And Treaties To Apply To The New Framework I</a:t>
            </a:r>
          </a:p>
        </p:txBody>
      </p:sp>
      <p:sp>
        <p:nvSpPr>
          <p:cNvPr id="16"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FC7E7BD8-DFEC-E444-BB18-E389BF5C2936}"/>
              </a:ext>
            </a:extLst>
          </p:cNvPr>
          <p:cNvSpPr/>
          <p:nvPr/>
        </p:nvSpPr>
        <p:spPr>
          <a:xfrm>
            <a:off x="4447308" y="319088"/>
            <a:ext cx="7538746" cy="6219824"/>
          </a:xfrm>
          <a:prstGeom prst="rect">
            <a:avLst/>
          </a:prstGeom>
        </p:spPr>
        <p:txBody>
          <a:bodyPr vert="horz" lIns="91440" tIns="45720" rIns="91440" bIns="45720" rtlCol="0" anchor="ctr">
            <a:normAutofit/>
          </a:bodyPr>
          <a:lstStyle/>
          <a:p>
            <a:pPr marL="285750" indent="-228600">
              <a:lnSpc>
                <a:spcPct val="90000"/>
              </a:lnSpc>
              <a:spcAft>
                <a:spcPts val="600"/>
              </a:spcAft>
              <a:buClr>
                <a:schemeClr val="accent2"/>
              </a:buClr>
              <a:buFont typeface="Arial" panose="020B0604020202020204" pitchFamily="34" charset="0"/>
              <a:buChar char="•"/>
            </a:pPr>
            <a:r>
              <a:rPr lang="en-US" dirty="0"/>
              <a:t>1969 International Convention Relating to Intervention on the High Seas in Cases of Oil Pollution Casualties (Intervention Convention)</a:t>
            </a:r>
          </a:p>
          <a:p>
            <a:pPr marL="285750" indent="-228600">
              <a:lnSpc>
                <a:spcPct val="90000"/>
              </a:lnSpc>
              <a:spcAft>
                <a:spcPts val="600"/>
              </a:spcAft>
              <a:buClr>
                <a:schemeClr val="accent2"/>
              </a:buClr>
              <a:buFont typeface="Arial" panose="020B0604020202020204" pitchFamily="34" charset="0"/>
              <a:buChar char="•"/>
            </a:pPr>
            <a:r>
              <a:rPr lang="en-US" dirty="0">
                <a:effectLst/>
              </a:rPr>
              <a:t>1969 International Convention on Civil Liability for Oil Pollution Damage (1969 CLC) and the 1992 Protocol to Amend the Convention</a:t>
            </a:r>
          </a:p>
          <a:p>
            <a:pPr marL="285750" indent="-228600">
              <a:lnSpc>
                <a:spcPct val="90000"/>
              </a:lnSpc>
              <a:spcAft>
                <a:spcPts val="600"/>
              </a:spcAft>
              <a:buClr>
                <a:schemeClr val="accent2"/>
              </a:buClr>
              <a:buFont typeface="Arial" panose="020B0604020202020204" pitchFamily="34" charset="0"/>
              <a:buChar char="•"/>
            </a:pPr>
            <a:r>
              <a:rPr lang="en-US" dirty="0">
                <a:effectLst/>
              </a:rPr>
              <a:t>1971 International Convention on the Establishment of an International Fund for Compensation for Oil Pollution Damage (Fund Convention)</a:t>
            </a:r>
          </a:p>
          <a:p>
            <a:pPr marL="285750" indent="-228600">
              <a:lnSpc>
                <a:spcPct val="90000"/>
              </a:lnSpc>
              <a:spcAft>
                <a:spcPts val="600"/>
              </a:spcAft>
              <a:buClr>
                <a:schemeClr val="accent2"/>
              </a:buClr>
              <a:buFont typeface="Arial" panose="020B0604020202020204" pitchFamily="34" charset="0"/>
              <a:buChar char="•"/>
            </a:pPr>
            <a:r>
              <a:rPr lang="en-US" dirty="0">
                <a:effectLst/>
              </a:rPr>
              <a:t>1972 Convention on the Prevention of Marine Pollution by Dumping Wastes and Other Matter (London Convention, 1972)</a:t>
            </a:r>
          </a:p>
          <a:p>
            <a:pPr marL="285750" indent="-228600">
              <a:lnSpc>
                <a:spcPct val="90000"/>
              </a:lnSpc>
              <a:spcAft>
                <a:spcPts val="600"/>
              </a:spcAft>
              <a:buClr>
                <a:schemeClr val="accent2"/>
              </a:buClr>
              <a:buFont typeface="Arial" panose="020B0604020202020204" pitchFamily="34" charset="0"/>
              <a:buChar char="•"/>
            </a:pPr>
            <a:r>
              <a:rPr lang="en-US" dirty="0">
                <a:effectLst/>
              </a:rPr>
              <a:t>1972 Marine Mammal Protection Act (MMPA)</a:t>
            </a:r>
          </a:p>
          <a:p>
            <a:pPr marL="285750" indent="-228600">
              <a:lnSpc>
                <a:spcPct val="90000"/>
              </a:lnSpc>
              <a:spcAft>
                <a:spcPts val="600"/>
              </a:spcAft>
              <a:buClr>
                <a:schemeClr val="accent2"/>
              </a:buClr>
              <a:buFont typeface="Arial" panose="020B0604020202020204" pitchFamily="34" charset="0"/>
              <a:buChar char="•"/>
            </a:pPr>
            <a:r>
              <a:rPr lang="en-US" dirty="0">
                <a:effectLst/>
              </a:rPr>
              <a:t>1973 MARPOL – International Convention for the Prevention of Pollution from Ships (1973)</a:t>
            </a:r>
          </a:p>
          <a:p>
            <a:pPr marL="285750" indent="-228600">
              <a:lnSpc>
                <a:spcPct val="90000"/>
              </a:lnSpc>
              <a:spcAft>
                <a:spcPts val="600"/>
              </a:spcAft>
              <a:buClr>
                <a:schemeClr val="accent2"/>
              </a:buClr>
              <a:buFont typeface="Arial" panose="020B0604020202020204" pitchFamily="34" charset="0"/>
              <a:buChar char="•"/>
            </a:pPr>
            <a:r>
              <a:rPr lang="en-US" dirty="0">
                <a:effectLst/>
              </a:rPr>
              <a:t>1982 UNCLOS – United Nations Convention on the Law of the Sea</a:t>
            </a:r>
          </a:p>
          <a:p>
            <a:pPr marL="285750" indent="-228600">
              <a:lnSpc>
                <a:spcPct val="90000"/>
              </a:lnSpc>
              <a:spcAft>
                <a:spcPts val="600"/>
              </a:spcAft>
              <a:buClr>
                <a:schemeClr val="accent2"/>
              </a:buClr>
              <a:buFont typeface="Arial" panose="020B0604020202020204" pitchFamily="34" charset="0"/>
              <a:buChar char="•"/>
            </a:pPr>
            <a:r>
              <a:rPr lang="en-US" dirty="0">
                <a:effectLst/>
              </a:rPr>
              <a:t> </a:t>
            </a:r>
            <a:r>
              <a:rPr lang="en-US" dirty="0"/>
              <a:t>1983 Cartagena Convention: United Nations Environment </a:t>
            </a:r>
            <a:r>
              <a:rPr lang="en-US" dirty="0" err="1"/>
              <a:t>Programme</a:t>
            </a:r>
            <a:r>
              <a:rPr lang="en-US" dirty="0"/>
              <a:t>, Wider Caribbean Region (WCR)</a:t>
            </a:r>
          </a:p>
          <a:p>
            <a:pPr marL="685800" lvl="1" indent="-228600">
              <a:lnSpc>
                <a:spcPct val="90000"/>
              </a:lnSpc>
              <a:spcAft>
                <a:spcPts val="600"/>
              </a:spcAft>
              <a:buClr>
                <a:schemeClr val="accent2"/>
              </a:buClr>
              <a:buFont typeface="Arial" panose="020B0604020202020204" pitchFamily="34" charset="0"/>
              <a:buChar char="•"/>
            </a:pPr>
            <a:r>
              <a:rPr lang="en-US" dirty="0">
                <a:effectLst/>
                <a:hlinkClick r:id="rId2" tooltip="Overview of the Oil Spills Protcol"/>
              </a:rPr>
              <a:t>Protocol Concerning Co-operation in Combating Oil Spills in the Wider Caribbean Region</a:t>
            </a:r>
            <a:r>
              <a:rPr lang="en-US" dirty="0">
                <a:effectLst/>
              </a:rPr>
              <a:t> </a:t>
            </a:r>
          </a:p>
          <a:p>
            <a:pPr marL="685800" lvl="1" indent="-228600">
              <a:lnSpc>
                <a:spcPct val="90000"/>
              </a:lnSpc>
              <a:spcAft>
                <a:spcPts val="600"/>
              </a:spcAft>
              <a:buClr>
                <a:schemeClr val="accent2"/>
              </a:buClr>
              <a:buFont typeface="Arial" panose="020B0604020202020204" pitchFamily="34" charset="0"/>
              <a:buChar char="•"/>
            </a:pPr>
            <a:r>
              <a:rPr lang="en-US" dirty="0">
                <a:effectLst/>
              </a:rPr>
              <a:t>The </a:t>
            </a:r>
            <a:r>
              <a:rPr lang="en-US" dirty="0">
                <a:effectLst/>
                <a:hlinkClick r:id="rId3"/>
              </a:rPr>
              <a:t>Protocol Concerning Specially Protected Areas and Wildlife (SPAW) in the Wider Caribbean Region</a:t>
            </a:r>
            <a:r>
              <a:rPr lang="en-US" dirty="0">
                <a:effectLst/>
              </a:rPr>
              <a:t> </a:t>
            </a:r>
          </a:p>
          <a:p>
            <a:pPr marL="685800" lvl="1" indent="-228600">
              <a:lnSpc>
                <a:spcPct val="90000"/>
              </a:lnSpc>
              <a:spcAft>
                <a:spcPts val="600"/>
              </a:spcAft>
              <a:buClr>
                <a:schemeClr val="accent2"/>
              </a:buClr>
              <a:buFont typeface="Arial" panose="020B0604020202020204" pitchFamily="34" charset="0"/>
              <a:buChar char="•"/>
            </a:pPr>
            <a:r>
              <a:rPr lang="en-US" dirty="0">
                <a:effectLst/>
              </a:rPr>
              <a:t>The </a:t>
            </a:r>
            <a:r>
              <a:rPr lang="en-US" dirty="0">
                <a:effectLst/>
                <a:hlinkClick r:id="rId4" tooltip="LBS Protocol"/>
              </a:rPr>
              <a:t>Protocol Concerning Pollution from Land-Based Sources and Activities</a:t>
            </a:r>
            <a:r>
              <a:rPr lang="en-US" dirty="0">
                <a:effectLst/>
              </a:rPr>
              <a:t> was adopted on 6 October 1999 and entered into force on 13 August 2010. (Cuba has not ratified this one)</a:t>
            </a:r>
          </a:p>
        </p:txBody>
      </p:sp>
    </p:spTree>
    <p:extLst>
      <p:ext uri="{BB962C8B-B14F-4D97-AF65-F5344CB8AC3E}">
        <p14:creationId xmlns:p14="http://schemas.microsoft.com/office/powerpoint/2010/main" val="4179218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6864BD0-ACA5-5440-B997-0FC6C33AADFA}"/>
              </a:ext>
            </a:extLst>
          </p:cNvPr>
          <p:cNvSpPr>
            <a:spLocks noGrp="1"/>
          </p:cNvSpPr>
          <p:nvPr>
            <p:ph type="title"/>
          </p:nvPr>
        </p:nvSpPr>
        <p:spPr>
          <a:xfrm>
            <a:off x="408707" y="1153571"/>
            <a:ext cx="3200400" cy="4461163"/>
          </a:xfrm>
        </p:spPr>
        <p:txBody>
          <a:bodyPr vert="horz" lIns="91440" tIns="45720" rIns="91440" bIns="45720" rtlCol="0" anchor="ctr">
            <a:normAutofit/>
          </a:bodyPr>
          <a:lstStyle/>
          <a:p>
            <a:r>
              <a:rPr lang="en-US" kern="1200" dirty="0">
                <a:solidFill>
                  <a:srgbClr val="FFFFFF"/>
                </a:solidFill>
                <a:latin typeface="+mj-lt"/>
                <a:ea typeface="+mj-ea"/>
                <a:cs typeface="+mj-cs"/>
              </a:rPr>
              <a:t>International Conventions And Treaties To Apply To The New Framework II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FC7E7BD8-DFEC-E444-BB18-E389BF5C2936}"/>
              </a:ext>
            </a:extLst>
          </p:cNvPr>
          <p:cNvSpPr/>
          <p:nvPr/>
        </p:nvSpPr>
        <p:spPr>
          <a:xfrm>
            <a:off x="4447308" y="591344"/>
            <a:ext cx="6906491" cy="5585619"/>
          </a:xfrm>
          <a:prstGeom prst="rect">
            <a:avLst/>
          </a:prstGeom>
        </p:spPr>
        <p:txBody>
          <a:bodyPr vert="horz" lIns="91440" tIns="45720" rIns="91440" bIns="45720" rtlCol="0" anchor="ctr">
            <a:normAutofit/>
          </a:bodyPr>
          <a:lstStyle/>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1990 OPRC – International Convention on Oil Pollution Preparedness, Response and Co-Operation</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1992 Marine Mammal Protection Regulations</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2000 Protocol on Preparedness, Response and Cooperation for Pollution Incidents by Hazardous and Noxious Substances (HNS Protocol)</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2001 International Convention on Civil liability for Bunker Oil Pollution Damage (Bunker Convention)</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2003 Protocol on Civil Liability and Compensation for Damage Caused by the Transboundary Effects of Industrial Accidents on Transboundary Waters (Industrial Accidents Protocol)</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2004 International Convention for the Control and Management of Ships’ Ballast Water and Sediments (BWM, 2004)</a:t>
            </a: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2010 International Convention on Liability and Compensation for Damage in Connection with the Carriage of Hazardous and Noxious Substances and Protocol to the Convention (2010 HNS Convention)</a:t>
            </a:r>
          </a:p>
        </p:txBody>
      </p:sp>
    </p:spTree>
    <p:extLst>
      <p:ext uri="{BB962C8B-B14F-4D97-AF65-F5344CB8AC3E}">
        <p14:creationId xmlns:p14="http://schemas.microsoft.com/office/powerpoint/2010/main" val="3776498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Rectángulo 2">
            <a:extLst>
              <a:ext uri="{FF2B5EF4-FFF2-40B4-BE49-F238E27FC236}">
                <a16:creationId xmlns:a16="http://schemas.microsoft.com/office/drawing/2014/main" id="{EC13FFE9-EED9-6046-8540-185C27A43185}"/>
              </a:ext>
            </a:extLst>
          </p:cNvPr>
          <p:cNvSpPr/>
          <p:nvPr/>
        </p:nvSpPr>
        <p:spPr>
          <a:xfrm>
            <a:off x="1194805" y="1226580"/>
            <a:ext cx="5597591" cy="5520209"/>
          </a:xfrm>
          <a:prstGeom prst="rect">
            <a:avLst/>
          </a:prstGeom>
        </p:spPr>
        <p:txBody>
          <a:bodyPr vert="horz" lIns="91440" tIns="45720" rIns="91440" bIns="45720" rtlCol="0">
            <a:normAutofit lnSpcReduction="10000"/>
          </a:bodyPr>
          <a:lstStyle/>
          <a:p>
            <a:pPr>
              <a:lnSpc>
                <a:spcPct val="90000"/>
              </a:lnSpc>
              <a:spcAft>
                <a:spcPts val="600"/>
              </a:spcAft>
            </a:pPr>
            <a:r>
              <a:rPr lang="en-US" b="1" dirty="0">
                <a:effectLst/>
              </a:rPr>
              <a:t>Cuba’s geographic territory</a:t>
            </a:r>
            <a:r>
              <a:rPr lang="en-US" dirty="0">
                <a:effectLst/>
              </a:rPr>
              <a:t>: </a:t>
            </a:r>
          </a:p>
          <a:p>
            <a:pPr marL="285750" indent="-228600">
              <a:lnSpc>
                <a:spcPct val="90000"/>
              </a:lnSpc>
              <a:spcAft>
                <a:spcPts val="600"/>
              </a:spcAft>
              <a:buClr>
                <a:schemeClr val="accent2"/>
              </a:buClr>
              <a:buFont typeface="Arial" panose="020B0604020202020204" pitchFamily="34" charset="0"/>
              <a:buChar char="•"/>
            </a:pPr>
            <a:r>
              <a:rPr lang="en-US" dirty="0">
                <a:effectLst/>
              </a:rPr>
              <a:t>more than 69.000 square mile: </a:t>
            </a:r>
          </a:p>
          <a:p>
            <a:pPr marL="742950" lvl="1" indent="-228600">
              <a:lnSpc>
                <a:spcPct val="90000"/>
              </a:lnSpc>
              <a:spcAft>
                <a:spcPts val="600"/>
              </a:spcAft>
              <a:buClr>
                <a:schemeClr val="accent2"/>
              </a:buClr>
              <a:buFont typeface="Arial" panose="020B0604020202020204" pitchFamily="34" charset="0"/>
              <a:buChar char="•"/>
            </a:pPr>
            <a:r>
              <a:rPr lang="en-US" dirty="0">
                <a:effectLst/>
              </a:rPr>
              <a:t>largest island in the Caribbean basin</a:t>
            </a:r>
          </a:p>
          <a:p>
            <a:pPr marL="742950" lvl="1" indent="-228600">
              <a:lnSpc>
                <a:spcPct val="90000"/>
              </a:lnSpc>
              <a:spcAft>
                <a:spcPts val="600"/>
              </a:spcAft>
              <a:buClr>
                <a:schemeClr val="accent2"/>
              </a:buClr>
              <a:buFont typeface="Arial" panose="020B0604020202020204" pitchFamily="34" charset="0"/>
              <a:buChar char="•"/>
            </a:pPr>
            <a:r>
              <a:rPr lang="en-US" dirty="0">
                <a:effectLst/>
              </a:rPr>
              <a:t>more than 1600 small islands, islets and keys. </a:t>
            </a:r>
          </a:p>
          <a:p>
            <a:pPr>
              <a:lnSpc>
                <a:spcPct val="90000"/>
              </a:lnSpc>
              <a:spcAft>
                <a:spcPts val="600"/>
              </a:spcAft>
              <a:buClr>
                <a:schemeClr val="accent2"/>
              </a:buClr>
            </a:pPr>
            <a:r>
              <a:rPr lang="en-US" b="1" dirty="0"/>
              <a:t>E</a:t>
            </a:r>
            <a:r>
              <a:rPr lang="en-US" b="1" dirty="0">
                <a:effectLst/>
              </a:rPr>
              <a:t>cosystem:</a:t>
            </a:r>
            <a:r>
              <a:rPr lang="en-US" dirty="0">
                <a:effectLst/>
              </a:rPr>
              <a:t> </a:t>
            </a:r>
          </a:p>
          <a:p>
            <a:pPr marL="285750" indent="-228600">
              <a:lnSpc>
                <a:spcPct val="90000"/>
              </a:lnSpc>
              <a:spcAft>
                <a:spcPts val="600"/>
              </a:spcAft>
              <a:buClr>
                <a:schemeClr val="accent2"/>
              </a:buClr>
              <a:buFont typeface="Arial" panose="020B0604020202020204" pitchFamily="34" charset="0"/>
              <a:buChar char="•"/>
            </a:pPr>
            <a:r>
              <a:rPr lang="en-US" dirty="0">
                <a:effectLst/>
              </a:rPr>
              <a:t>55% of the Caribbean endemic species </a:t>
            </a:r>
          </a:p>
          <a:p>
            <a:pPr marL="742950" lvl="1" indent="-228600">
              <a:lnSpc>
                <a:spcPct val="90000"/>
              </a:lnSpc>
              <a:spcAft>
                <a:spcPts val="600"/>
              </a:spcAft>
              <a:buClr>
                <a:schemeClr val="accent2"/>
              </a:buClr>
              <a:buFont typeface="Arial" panose="020B0604020202020204" pitchFamily="34" charset="0"/>
              <a:buChar char="•"/>
            </a:pPr>
            <a:r>
              <a:rPr lang="en-US" dirty="0"/>
              <a:t>first amongst the Caribbean island countries </a:t>
            </a:r>
          </a:p>
          <a:p>
            <a:pPr marL="742950" lvl="1" indent="-228600">
              <a:lnSpc>
                <a:spcPct val="90000"/>
              </a:lnSpc>
              <a:spcAft>
                <a:spcPts val="600"/>
              </a:spcAft>
              <a:buClr>
                <a:schemeClr val="accent2"/>
              </a:buClr>
              <a:buFont typeface="Arial" panose="020B0604020202020204" pitchFamily="34" charset="0"/>
              <a:buChar char="•"/>
            </a:pPr>
            <a:r>
              <a:rPr lang="en-US" dirty="0"/>
              <a:t>ninth worl</a:t>
            </a:r>
            <a:r>
              <a:rPr lang="en-US" dirty="0">
                <a:effectLst/>
              </a:rPr>
              <a:t>dwide (one of the most important islands worldwide for biodiversity). </a:t>
            </a:r>
          </a:p>
          <a:p>
            <a:pPr marL="742950" lvl="1" indent="-228600">
              <a:lnSpc>
                <a:spcPct val="90000"/>
              </a:lnSpc>
              <a:spcAft>
                <a:spcPts val="600"/>
              </a:spcAft>
              <a:buClr>
                <a:schemeClr val="accent2"/>
              </a:buClr>
              <a:buFont typeface="Arial" panose="020B0604020202020204" pitchFamily="34" charset="0"/>
              <a:buChar char="•"/>
            </a:pPr>
            <a:r>
              <a:rPr lang="en-US" dirty="0">
                <a:effectLst/>
              </a:rPr>
              <a:t>Marine and Coastal Protected Areas (MCPA) 10.400 square miles divided into 57 different areas.</a:t>
            </a:r>
          </a:p>
          <a:p>
            <a:pPr marL="742950" lvl="1" indent="-228600">
              <a:lnSpc>
                <a:spcPct val="90000"/>
              </a:lnSpc>
              <a:spcAft>
                <a:spcPts val="600"/>
              </a:spcAft>
              <a:buFont typeface="Arial" panose="020B0604020202020204" pitchFamily="34" charset="0"/>
              <a:buChar char="•"/>
            </a:pPr>
            <a:endParaRPr lang="en-US" sz="1400" spc="30" dirty="0"/>
          </a:p>
          <a:p>
            <a:pPr marL="228600" lvl="1">
              <a:lnSpc>
                <a:spcPct val="90000"/>
              </a:lnSpc>
              <a:spcAft>
                <a:spcPts val="600"/>
              </a:spcAft>
            </a:pPr>
            <a:r>
              <a:rPr lang="en-US" sz="1200" spc="30" dirty="0"/>
              <a:t>"</a:t>
            </a:r>
            <a:r>
              <a:rPr lang="en-US" sz="1200" u="sng" spc="30" dirty="0"/>
              <a:t>Marine and coastal protected area</a:t>
            </a:r>
            <a:r>
              <a:rPr lang="en-US" sz="1200" spc="30" dirty="0"/>
              <a:t> - area within or adjacent to the marine environment, together with its overlying waters and associated flora, fauna and historical and cultural features, reserved by legislation or other effective means, including custom, with the effect that its marine and/or coastal biodiversity enjoys a higher level of protection that is surroundings.</a:t>
            </a:r>
            <a:endParaRPr lang="en-US" sz="1200" dirty="0"/>
          </a:p>
          <a:p>
            <a:pPr marL="228600" lvl="1">
              <a:lnSpc>
                <a:spcPct val="90000"/>
              </a:lnSpc>
              <a:spcAft>
                <a:spcPts val="600"/>
              </a:spcAft>
            </a:pPr>
            <a:r>
              <a:rPr lang="en-US" sz="1200" spc="30" dirty="0"/>
              <a:t>Permanent shallow marine waters; sea bays; straits; lagoons; estuaries; subtidal aquatic beds (kelp beds, seagrass beds; tropical marine meadows); coral reefs; intertidal muds; sand or salt flats and marshes; deep-water coral reefs; deep-water vents; and open ocean habitats."</a:t>
            </a:r>
            <a:endParaRPr lang="en-US" sz="1200" dirty="0">
              <a:effectLst/>
            </a:endParaRPr>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513FE4B8-2262-954A-93B2-487DE51B0AB3}"/>
              </a:ext>
            </a:extLst>
          </p:cNvPr>
          <p:cNvSpPr>
            <a:spLocks noGrp="1"/>
          </p:cNvSpPr>
          <p:nvPr>
            <p:ph type="title"/>
          </p:nvPr>
        </p:nvSpPr>
        <p:spPr>
          <a:xfrm>
            <a:off x="7474281" y="1396686"/>
            <a:ext cx="3240506" cy="4064628"/>
          </a:xfrm>
        </p:spPr>
        <p:txBody>
          <a:bodyPr vert="horz" lIns="91440" tIns="45720" rIns="91440" bIns="45720" rtlCol="0" anchor="ctr">
            <a:normAutofit/>
          </a:bodyPr>
          <a:lstStyle/>
          <a:p>
            <a:r>
              <a:rPr lang="en-US" sz="4100" kern="1200">
                <a:solidFill>
                  <a:srgbClr val="FFFFFF"/>
                </a:solidFill>
                <a:latin typeface="+mj-lt"/>
                <a:ea typeface="+mj-ea"/>
                <a:cs typeface="+mj-cs"/>
              </a:rPr>
              <a:t>Environmental Background</a:t>
            </a:r>
            <a:br>
              <a:rPr lang="en-US" sz="4100" kern="1200">
                <a:solidFill>
                  <a:srgbClr val="FFFFFF"/>
                </a:solidFill>
                <a:latin typeface="+mj-lt"/>
                <a:ea typeface="+mj-ea"/>
                <a:cs typeface="+mj-cs"/>
              </a:rPr>
            </a:br>
            <a:endParaRPr lang="en-US" sz="4100" kern="1200">
              <a:solidFill>
                <a:srgbClr val="FFFFFF"/>
              </a:solidFill>
              <a:latin typeface="+mj-lt"/>
              <a:ea typeface="+mj-ea"/>
              <a:cs typeface="+mj-cs"/>
            </a:endParaRPr>
          </a:p>
        </p:txBody>
      </p:sp>
    </p:spTree>
    <p:extLst>
      <p:ext uri="{BB962C8B-B14F-4D97-AF65-F5344CB8AC3E}">
        <p14:creationId xmlns:p14="http://schemas.microsoft.com/office/powerpoint/2010/main" val="2465342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E40C68-00AA-964E-BDB5-06E5F16043B1}"/>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3700" kern="1200">
                <a:solidFill>
                  <a:srgbClr val="FFFFFF"/>
                </a:solidFill>
                <a:latin typeface="+mj-lt"/>
                <a:ea typeface="+mj-ea"/>
                <a:cs typeface="+mj-cs"/>
              </a:rPr>
              <a:t>Environmental Legal Background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26A63B75-04AD-294D-B6DB-3A7F82790C06}"/>
              </a:ext>
            </a:extLst>
          </p:cNvPr>
          <p:cNvSpPr/>
          <p:nvPr/>
        </p:nvSpPr>
        <p:spPr>
          <a:xfrm>
            <a:off x="4447308" y="591344"/>
            <a:ext cx="6906491" cy="5585619"/>
          </a:xfrm>
          <a:prstGeom prst="rect">
            <a:avLst/>
          </a:prstGeom>
        </p:spPr>
        <p:txBody>
          <a:bodyPr vert="horz" lIns="91440" tIns="45720" rIns="91440" bIns="45720" rtlCol="0" anchor="ctr">
            <a:normAutofit/>
          </a:bodyPr>
          <a:lstStyle/>
          <a:p>
            <a:pPr indent="-228600">
              <a:lnSpc>
                <a:spcPct val="90000"/>
              </a:lnSpc>
              <a:spcAft>
                <a:spcPts val="600"/>
              </a:spcAft>
              <a:buClr>
                <a:schemeClr val="accent2"/>
              </a:buClr>
              <a:buFont typeface="Arial" panose="020B0604020202020204" pitchFamily="34" charset="0"/>
              <a:buChar char="•"/>
            </a:pPr>
            <a:r>
              <a:rPr lang="en-US" b="1" dirty="0"/>
              <a:t>Governmental Authorities</a:t>
            </a:r>
          </a:p>
          <a:p>
            <a:pPr lvl="1" indent="-228600">
              <a:lnSpc>
                <a:spcPct val="90000"/>
              </a:lnSpc>
              <a:spcAft>
                <a:spcPts val="600"/>
              </a:spcAft>
              <a:buClr>
                <a:schemeClr val="accent2"/>
              </a:buClr>
              <a:buFont typeface="Arial" panose="020B0604020202020204" pitchFamily="34" charset="0"/>
              <a:buChar char="•"/>
            </a:pPr>
            <a:r>
              <a:rPr lang="en-US" dirty="0"/>
              <a:t>Cuba State Department of Science, Technology and Environment (CITMA)</a:t>
            </a:r>
          </a:p>
          <a:p>
            <a:pPr marL="742950" lvl="1" indent="-228600">
              <a:lnSpc>
                <a:spcPct val="90000"/>
              </a:lnSpc>
              <a:spcAft>
                <a:spcPts val="600"/>
              </a:spcAft>
              <a:buClr>
                <a:schemeClr val="accent2"/>
              </a:buClr>
              <a:buFont typeface="Arial" panose="020B0604020202020204" pitchFamily="34" charset="0"/>
              <a:buChar char="•"/>
            </a:pPr>
            <a:r>
              <a:rPr lang="en-US" dirty="0"/>
              <a:t>CITMA’s Agency for International Cooperation</a:t>
            </a:r>
          </a:p>
          <a:p>
            <a:pPr marL="1200150" lvl="2" indent="-228600">
              <a:lnSpc>
                <a:spcPct val="90000"/>
              </a:lnSpc>
              <a:spcAft>
                <a:spcPts val="600"/>
              </a:spcAft>
              <a:buClr>
                <a:schemeClr val="accent2"/>
              </a:buClr>
              <a:buFont typeface="Arial" panose="020B0604020202020204" pitchFamily="34" charset="0"/>
              <a:buChar char="•"/>
            </a:pPr>
            <a:r>
              <a:rPr lang="en-US" dirty="0"/>
              <a:t>National Center of Protected Areas (CNAP)</a:t>
            </a:r>
          </a:p>
          <a:p>
            <a:pPr marL="1657350" lvl="3" indent="-228600">
              <a:lnSpc>
                <a:spcPct val="90000"/>
              </a:lnSpc>
              <a:spcAft>
                <a:spcPts val="600"/>
              </a:spcAft>
              <a:buClr>
                <a:schemeClr val="accent2"/>
              </a:buClr>
              <a:buFont typeface="Arial" panose="020B0604020202020204" pitchFamily="34" charset="0"/>
              <a:buChar char="•"/>
            </a:pPr>
            <a:r>
              <a:rPr lang="en-US" dirty="0"/>
              <a:t>National System of Protected Areas (SNAP)</a:t>
            </a:r>
          </a:p>
          <a:p>
            <a:pPr indent="-228600">
              <a:lnSpc>
                <a:spcPct val="90000"/>
              </a:lnSpc>
              <a:spcAft>
                <a:spcPts val="600"/>
              </a:spcAft>
              <a:buClr>
                <a:schemeClr val="accent2"/>
              </a:buClr>
              <a:buFont typeface="Arial" panose="020B0604020202020204" pitchFamily="34" charset="0"/>
              <a:buChar char="•"/>
            </a:pPr>
            <a:endParaRPr lang="en-US" dirty="0"/>
          </a:p>
          <a:p>
            <a:pPr indent="-228600">
              <a:lnSpc>
                <a:spcPct val="90000"/>
              </a:lnSpc>
              <a:spcAft>
                <a:spcPts val="600"/>
              </a:spcAft>
              <a:buClr>
                <a:schemeClr val="accent2"/>
              </a:buClr>
              <a:buFont typeface="Arial" panose="020B0604020202020204" pitchFamily="34" charset="0"/>
              <a:buChar char="•"/>
            </a:pPr>
            <a:r>
              <a:rPr lang="en-US" b="1" dirty="0"/>
              <a:t>Regulatory bodies</a:t>
            </a:r>
          </a:p>
          <a:p>
            <a:pPr indent="-228600">
              <a:lnSpc>
                <a:spcPct val="90000"/>
              </a:lnSpc>
              <a:spcAft>
                <a:spcPts val="600"/>
              </a:spcAft>
              <a:buClr>
                <a:schemeClr val="accent2"/>
              </a:buClr>
              <a:buFont typeface="Arial" panose="020B0604020202020204" pitchFamily="34" charset="0"/>
              <a:buChar char="•"/>
            </a:pPr>
            <a:endParaRPr lang="en-US" dirty="0"/>
          </a:p>
          <a:p>
            <a:pPr marL="742950" lvl="1" indent="-228600">
              <a:lnSpc>
                <a:spcPct val="90000"/>
              </a:lnSpc>
              <a:spcAft>
                <a:spcPts val="600"/>
              </a:spcAft>
              <a:buClr>
                <a:schemeClr val="accent2"/>
              </a:buClr>
              <a:buFont typeface="Arial" panose="020B0604020202020204" pitchFamily="34" charset="0"/>
              <a:buChar char="•"/>
            </a:pPr>
            <a:r>
              <a:rPr lang="en-US" dirty="0"/>
              <a:t>Law 81 in Environmental matters (1997)</a:t>
            </a:r>
          </a:p>
          <a:p>
            <a:pPr marL="1200150" lvl="2" indent="-228600">
              <a:lnSpc>
                <a:spcPct val="90000"/>
              </a:lnSpc>
              <a:spcAft>
                <a:spcPts val="600"/>
              </a:spcAft>
              <a:buClr>
                <a:schemeClr val="accent2"/>
              </a:buClr>
              <a:buFont typeface="Arial" panose="020B0604020202020204" pitchFamily="34" charset="0"/>
              <a:buChar char="•"/>
            </a:pPr>
            <a:r>
              <a:rPr lang="en-US" dirty="0"/>
              <a:t>Regulation for Environmental Impact Assessment Process, art. 18</a:t>
            </a:r>
          </a:p>
          <a:p>
            <a:pPr marL="1657350" lvl="3" indent="-228600">
              <a:lnSpc>
                <a:spcPct val="90000"/>
              </a:lnSpc>
              <a:spcAft>
                <a:spcPts val="600"/>
              </a:spcAft>
              <a:buClr>
                <a:schemeClr val="accent2"/>
              </a:buClr>
              <a:buFont typeface="Arial" panose="020B0604020202020204" pitchFamily="34" charset="0"/>
              <a:buChar char="•"/>
            </a:pPr>
            <a:r>
              <a:rPr lang="en-US" dirty="0"/>
              <a:t>Environmental Impact Assessments (EIA)</a:t>
            </a:r>
          </a:p>
          <a:p>
            <a:pPr indent="-228600">
              <a:lnSpc>
                <a:spcPct val="90000"/>
              </a:lnSpc>
              <a:spcAft>
                <a:spcPts val="600"/>
              </a:spcAft>
              <a:buClr>
                <a:schemeClr val="accent2"/>
              </a:buClr>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endParaRPr lang="en-US" dirty="0"/>
          </a:p>
        </p:txBody>
      </p:sp>
    </p:spTree>
    <p:extLst>
      <p:ext uri="{BB962C8B-B14F-4D97-AF65-F5344CB8AC3E}">
        <p14:creationId xmlns:p14="http://schemas.microsoft.com/office/powerpoint/2010/main" val="708363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Rectángulo 2">
            <a:extLst>
              <a:ext uri="{FF2B5EF4-FFF2-40B4-BE49-F238E27FC236}">
                <a16:creationId xmlns:a16="http://schemas.microsoft.com/office/drawing/2014/main" id="{26A63B75-04AD-294D-B6DB-3A7F82790C06}"/>
              </a:ext>
            </a:extLst>
          </p:cNvPr>
          <p:cNvSpPr/>
          <p:nvPr/>
        </p:nvSpPr>
        <p:spPr>
          <a:xfrm>
            <a:off x="856248" y="1335275"/>
            <a:ext cx="5766974" cy="5272721"/>
          </a:xfrm>
          <a:prstGeom prst="rect">
            <a:avLst/>
          </a:prstGeom>
        </p:spPr>
        <p:txBody>
          <a:bodyPr vert="horz" lIns="91440" tIns="45720" rIns="91440" bIns="45720" rtlCol="0">
            <a:normAutofit/>
          </a:bodyPr>
          <a:lstStyle/>
          <a:p>
            <a:pPr>
              <a:lnSpc>
                <a:spcPct val="90000"/>
              </a:lnSpc>
              <a:spcAft>
                <a:spcPts val="600"/>
              </a:spcAft>
            </a:pPr>
            <a:r>
              <a:rPr lang="en-US" sz="1600" b="1" dirty="0"/>
              <a:t>Governmental Authorities</a:t>
            </a:r>
            <a:endParaRPr lang="en-US" sz="1600" dirty="0"/>
          </a:p>
          <a:p>
            <a:pPr marL="342900" indent="-228600">
              <a:lnSpc>
                <a:spcPct val="90000"/>
              </a:lnSpc>
              <a:spcAft>
                <a:spcPts val="600"/>
              </a:spcAft>
              <a:buClr>
                <a:schemeClr val="accent2"/>
              </a:buClr>
              <a:buFont typeface="Arial" panose="020B0604020202020204" pitchFamily="34" charset="0"/>
              <a:buChar char="•"/>
            </a:pPr>
            <a:r>
              <a:rPr lang="en-US" sz="1600" dirty="0"/>
              <a:t>State Department of Energy and Mines (MINEM)</a:t>
            </a:r>
            <a:r>
              <a:rPr lang="en-US" sz="1600" dirty="0">
                <a:effectLst/>
              </a:rPr>
              <a:t> </a:t>
            </a:r>
          </a:p>
          <a:p>
            <a:pPr marL="742950" lvl="1" indent="-228600">
              <a:lnSpc>
                <a:spcPct val="90000"/>
              </a:lnSpc>
              <a:spcAft>
                <a:spcPts val="600"/>
              </a:spcAft>
              <a:buClr>
                <a:schemeClr val="accent2"/>
              </a:buClr>
              <a:buFont typeface="Arial" panose="020B0604020202020204" pitchFamily="34" charset="0"/>
              <a:buChar char="•"/>
            </a:pPr>
            <a:r>
              <a:rPr lang="en-US" sz="1600" dirty="0"/>
              <a:t>Union Cuba-</a:t>
            </a:r>
            <a:r>
              <a:rPr lang="en-US" sz="1600" dirty="0" err="1"/>
              <a:t>Petroleo</a:t>
            </a:r>
            <a:r>
              <a:rPr lang="en-US" sz="1600" dirty="0"/>
              <a:t> (CUPET) is the State Oil Agency that manages oil, gas and lubricants exploration, production and distribution businesses</a:t>
            </a:r>
            <a:r>
              <a:rPr lang="en-US" sz="1600" dirty="0">
                <a:effectLst/>
              </a:rPr>
              <a:t> </a:t>
            </a:r>
          </a:p>
          <a:p>
            <a:pPr marL="742950" lvl="1" indent="-228600">
              <a:lnSpc>
                <a:spcPct val="90000"/>
              </a:lnSpc>
              <a:spcAft>
                <a:spcPts val="600"/>
              </a:spcAft>
              <a:buClr>
                <a:schemeClr val="accent2"/>
              </a:buClr>
              <a:buFont typeface="Arial" panose="020B0604020202020204" pitchFamily="34" charset="0"/>
              <a:buChar char="•"/>
            </a:pPr>
            <a:endParaRPr lang="en-US" sz="1600" dirty="0"/>
          </a:p>
          <a:p>
            <a:pPr marL="342900" indent="-228600">
              <a:lnSpc>
                <a:spcPct val="90000"/>
              </a:lnSpc>
              <a:spcAft>
                <a:spcPts val="600"/>
              </a:spcAft>
              <a:buClr>
                <a:schemeClr val="accent2"/>
              </a:buClr>
              <a:buFont typeface="Arial" panose="020B0604020202020204" pitchFamily="34" charset="0"/>
              <a:buChar char="•"/>
            </a:pPr>
            <a:r>
              <a:rPr lang="en-US" sz="1600" dirty="0"/>
              <a:t>State Department for Foreign Trade and Investments (MINCEX)</a:t>
            </a:r>
          </a:p>
          <a:p>
            <a:pPr indent="-228600">
              <a:lnSpc>
                <a:spcPct val="90000"/>
              </a:lnSpc>
              <a:spcAft>
                <a:spcPts val="600"/>
              </a:spcAft>
              <a:buClr>
                <a:schemeClr val="accent2"/>
              </a:buClr>
              <a:buFont typeface="Arial" panose="020B0604020202020204" pitchFamily="34" charset="0"/>
              <a:buChar char="•"/>
            </a:pPr>
            <a:endParaRPr lang="en-US" sz="1600" dirty="0"/>
          </a:p>
          <a:p>
            <a:pPr>
              <a:lnSpc>
                <a:spcPct val="90000"/>
              </a:lnSpc>
              <a:spcAft>
                <a:spcPts val="600"/>
              </a:spcAft>
              <a:buClr>
                <a:schemeClr val="accent2"/>
              </a:buClr>
            </a:pPr>
            <a:r>
              <a:rPr lang="en-US" sz="1600" b="1" dirty="0"/>
              <a:t>Regulatory bodies</a:t>
            </a:r>
            <a:endParaRPr lang="en-US" sz="1600" dirty="0"/>
          </a:p>
          <a:p>
            <a:pPr marL="742950" lvl="1" indent="-228600">
              <a:lnSpc>
                <a:spcPct val="90000"/>
              </a:lnSpc>
              <a:spcAft>
                <a:spcPts val="600"/>
              </a:spcAft>
              <a:buClr>
                <a:schemeClr val="accent2"/>
              </a:buClr>
              <a:buFont typeface="Arial" panose="020B0604020202020204" pitchFamily="34" charset="0"/>
              <a:buChar char="•"/>
            </a:pPr>
            <a:r>
              <a:rPr lang="en-US" sz="1600" dirty="0"/>
              <a:t>The Republic of Cuba Constitution (2019)</a:t>
            </a:r>
          </a:p>
          <a:p>
            <a:pPr marL="742950" lvl="1" indent="-228600">
              <a:lnSpc>
                <a:spcPct val="90000"/>
              </a:lnSpc>
              <a:spcAft>
                <a:spcPts val="600"/>
              </a:spcAft>
              <a:buClr>
                <a:schemeClr val="accent2"/>
              </a:buClr>
              <a:buFont typeface="Arial" panose="020B0604020202020204" pitchFamily="34" charset="0"/>
              <a:buChar char="•"/>
            </a:pPr>
            <a:r>
              <a:rPr lang="en-US" sz="1600" dirty="0"/>
              <a:t>Law 118 of Foreign Investments (2015)</a:t>
            </a:r>
          </a:p>
          <a:p>
            <a:pPr marL="742950" lvl="1" indent="-228600">
              <a:lnSpc>
                <a:spcPct val="90000"/>
              </a:lnSpc>
              <a:spcAft>
                <a:spcPts val="600"/>
              </a:spcAft>
              <a:buClr>
                <a:schemeClr val="accent2"/>
              </a:buClr>
              <a:buFont typeface="Arial" panose="020B0604020202020204" pitchFamily="34" charset="0"/>
              <a:buChar char="•"/>
            </a:pPr>
            <a:r>
              <a:rPr lang="en-US" sz="1600" dirty="0"/>
              <a:t>Republic of Cuba Civil Code</a:t>
            </a:r>
          </a:p>
          <a:p>
            <a:pPr marL="742950" lvl="1" indent="-228600">
              <a:lnSpc>
                <a:spcPct val="90000"/>
              </a:lnSpc>
              <a:spcAft>
                <a:spcPts val="600"/>
              </a:spcAft>
              <a:buClr>
                <a:schemeClr val="accent2"/>
              </a:buClr>
              <a:buFont typeface="Arial" panose="020B0604020202020204" pitchFamily="34" charset="0"/>
              <a:buChar char="•"/>
            </a:pPr>
            <a:r>
              <a:rPr lang="en-US" sz="1600" dirty="0"/>
              <a:t>Republic of Cuba Market Code</a:t>
            </a:r>
          </a:p>
          <a:p>
            <a:pPr marL="742950" lvl="1" indent="-228600">
              <a:lnSpc>
                <a:spcPct val="90000"/>
              </a:lnSpc>
              <a:spcAft>
                <a:spcPts val="600"/>
              </a:spcAft>
              <a:buClr>
                <a:schemeClr val="accent2"/>
              </a:buClr>
              <a:buFont typeface="Arial" panose="020B0604020202020204" pitchFamily="34" charset="0"/>
              <a:buChar char="•"/>
            </a:pPr>
            <a:r>
              <a:rPr lang="en-US" sz="1600" dirty="0"/>
              <a:t>Republic of Cuba Tax Law</a:t>
            </a:r>
          </a:p>
          <a:p>
            <a:pPr marL="742950" lvl="1" indent="-228600">
              <a:lnSpc>
                <a:spcPct val="90000"/>
              </a:lnSpc>
              <a:spcAft>
                <a:spcPts val="600"/>
              </a:spcAft>
              <a:buClr>
                <a:schemeClr val="accent2"/>
              </a:buClr>
              <a:buFont typeface="Arial" panose="020B0604020202020204" pitchFamily="34" charset="0"/>
              <a:buChar char="•"/>
            </a:pPr>
            <a:r>
              <a:rPr lang="en-US" sz="1600" dirty="0"/>
              <a:t>Law 81 of Environmental Matters</a:t>
            </a:r>
          </a:p>
          <a:p>
            <a:pPr marL="742950" lvl="1" indent="-228600">
              <a:lnSpc>
                <a:spcPct val="90000"/>
              </a:lnSpc>
              <a:spcAft>
                <a:spcPts val="600"/>
              </a:spcAft>
              <a:buClr>
                <a:schemeClr val="accent2"/>
              </a:buClr>
              <a:buFont typeface="Arial" panose="020B0604020202020204" pitchFamily="34" charset="0"/>
              <a:buChar char="•"/>
            </a:pPr>
            <a:r>
              <a:rPr lang="en-US" sz="1600" dirty="0"/>
              <a:t>National Security Law</a:t>
            </a:r>
          </a:p>
          <a:p>
            <a:pPr marL="742950" lvl="1" indent="-228600">
              <a:lnSpc>
                <a:spcPct val="90000"/>
              </a:lnSpc>
              <a:spcAft>
                <a:spcPts val="600"/>
              </a:spcAft>
              <a:buClr>
                <a:schemeClr val="accent2"/>
              </a:buClr>
              <a:buFont typeface="Arial" panose="020B0604020202020204" pitchFamily="34" charset="0"/>
              <a:buChar char="•"/>
            </a:pPr>
            <a:r>
              <a:rPr lang="en-US" sz="1600" dirty="0"/>
              <a:t>Other regulations and technical administrative rules</a:t>
            </a:r>
            <a:endParaRPr lang="en-US" sz="900" dirty="0"/>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DE40C68-00AA-964E-BDB5-06E5F16043B1}"/>
              </a:ext>
            </a:extLst>
          </p:cNvPr>
          <p:cNvSpPr>
            <a:spLocks noGrp="1"/>
          </p:cNvSpPr>
          <p:nvPr>
            <p:ph type="title"/>
          </p:nvPr>
        </p:nvSpPr>
        <p:spPr>
          <a:xfrm>
            <a:off x="7474281" y="1396686"/>
            <a:ext cx="3240506" cy="4064628"/>
          </a:xfrm>
        </p:spPr>
        <p:txBody>
          <a:bodyPr vert="horz" lIns="91440" tIns="45720" rIns="91440" bIns="45720" rtlCol="0" anchor="ctr">
            <a:normAutofit/>
          </a:bodyPr>
          <a:lstStyle/>
          <a:p>
            <a:r>
              <a:rPr lang="en-US" kern="1200" dirty="0">
                <a:solidFill>
                  <a:srgbClr val="FFFFFF"/>
                </a:solidFill>
                <a:latin typeface="+mj-lt"/>
                <a:ea typeface="+mj-ea"/>
                <a:cs typeface="+mj-cs"/>
              </a:rPr>
              <a:t>Oil Legal Background</a:t>
            </a:r>
          </a:p>
        </p:txBody>
      </p:sp>
    </p:spTree>
    <p:extLst>
      <p:ext uri="{BB962C8B-B14F-4D97-AF65-F5344CB8AC3E}">
        <p14:creationId xmlns:p14="http://schemas.microsoft.com/office/powerpoint/2010/main" val="773211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5DE6B32-ECF1-C946-899B-56958DA957A5}"/>
              </a:ext>
            </a:extLst>
          </p:cNvPr>
          <p:cNvSpPr>
            <a:spLocks noGrp="1"/>
          </p:cNvSpPr>
          <p:nvPr>
            <p:ph type="title"/>
          </p:nvPr>
        </p:nvSpPr>
        <p:spPr>
          <a:xfrm>
            <a:off x="956826" y="1112969"/>
            <a:ext cx="3937298" cy="4166010"/>
          </a:xfrm>
        </p:spPr>
        <p:txBody>
          <a:bodyPr vert="horz" lIns="91440" tIns="45720" rIns="91440" bIns="45720" rtlCol="0" anchor="ctr">
            <a:normAutofit/>
          </a:bodyPr>
          <a:lstStyle/>
          <a:p>
            <a:pPr algn="ctr"/>
            <a:r>
              <a:rPr lang="en-US" kern="1200" dirty="0">
                <a:solidFill>
                  <a:srgbClr val="FFFFFF"/>
                </a:solidFill>
                <a:latin typeface="+mj-lt"/>
                <a:ea typeface="+mj-ea"/>
                <a:cs typeface="+mj-cs"/>
              </a:rPr>
              <a:t>Cuba – USA Relations</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Rectángulo 2">
            <a:extLst>
              <a:ext uri="{FF2B5EF4-FFF2-40B4-BE49-F238E27FC236}">
                <a16:creationId xmlns:a16="http://schemas.microsoft.com/office/drawing/2014/main" id="{EC8A8053-D853-724C-B71C-502B00F2B5AB}"/>
              </a:ext>
            </a:extLst>
          </p:cNvPr>
          <p:cNvSpPr/>
          <p:nvPr/>
        </p:nvSpPr>
        <p:spPr>
          <a:xfrm>
            <a:off x="5766266" y="1457474"/>
            <a:ext cx="5257799" cy="4889350"/>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Memorandum of Understanding, November 18</a:t>
            </a:r>
            <a:r>
              <a:rPr lang="en-US" baseline="30000" dirty="0"/>
              <a:t>th</a:t>
            </a:r>
            <a:r>
              <a:rPr lang="en-US" dirty="0"/>
              <a:t> , 2015</a:t>
            </a:r>
          </a:p>
          <a:p>
            <a:pPr marL="742950" lvl="1" indent="-228600">
              <a:lnSpc>
                <a:spcPct val="90000"/>
              </a:lnSpc>
              <a:spcAft>
                <a:spcPts val="600"/>
              </a:spcAft>
              <a:buClr>
                <a:schemeClr val="accent2"/>
              </a:buClr>
              <a:buFont typeface="Arial" panose="020B0604020202020204" pitchFamily="34" charset="0"/>
              <a:buChar char="•"/>
            </a:pPr>
            <a:r>
              <a:rPr lang="en-US" dirty="0"/>
              <a:t>Environmental Law Enforcement Matters </a:t>
            </a:r>
          </a:p>
          <a:p>
            <a:pPr marL="285750"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Cooperation Agreement, January, 9</a:t>
            </a:r>
            <a:r>
              <a:rPr lang="en-US" baseline="30000" dirty="0"/>
              <a:t>th</a:t>
            </a:r>
            <a:r>
              <a:rPr lang="en-US" dirty="0"/>
              <a:t>, 2017</a:t>
            </a:r>
          </a:p>
          <a:p>
            <a:pPr marL="742950" lvl="1" indent="-228600">
              <a:lnSpc>
                <a:spcPct val="90000"/>
              </a:lnSpc>
              <a:spcAft>
                <a:spcPts val="600"/>
              </a:spcAft>
              <a:buClr>
                <a:schemeClr val="accent2"/>
              </a:buClr>
              <a:buFont typeface="Arial" panose="020B0604020202020204" pitchFamily="34" charset="0"/>
              <a:buChar char="•"/>
            </a:pPr>
            <a:r>
              <a:rPr lang="en-US" dirty="0"/>
              <a:t>To prevent, contain and clean up pollution caused by spills of hydrocarbons and other noxious and potentially hazardous substances in the Gulf of Mexico.  </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554162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C9044FD-4500-684E-B1BD-16F66D53717D}"/>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800" kern="1200" dirty="0">
                <a:solidFill>
                  <a:srgbClr val="FFFFFF"/>
                </a:solidFill>
                <a:latin typeface="+mj-lt"/>
                <a:ea typeface="+mj-ea"/>
                <a:cs typeface="+mj-cs"/>
              </a:rPr>
              <a:t>Issues</a:t>
            </a:r>
          </a:p>
        </p:txBody>
      </p:sp>
      <p:sp>
        <p:nvSpPr>
          <p:cNvPr id="37" name="Arc 3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EC13FB02-BE9A-4440-88A6-C9190DA7F041}"/>
              </a:ext>
            </a:extLst>
          </p:cNvPr>
          <p:cNvSpPr/>
          <p:nvPr/>
        </p:nvSpPr>
        <p:spPr>
          <a:xfrm>
            <a:off x="4243000" y="319088"/>
            <a:ext cx="7563460" cy="5947568"/>
          </a:xfrm>
          <a:prstGeom prst="rect">
            <a:avLst/>
          </a:prstGeom>
        </p:spPr>
        <p:txBody>
          <a:bodyPr vert="horz" lIns="91440" tIns="45720" rIns="91440" bIns="45720" rtlCol="0" anchor="ctr">
            <a:normAutofit lnSpcReduction="10000"/>
          </a:bodyPr>
          <a:lstStyle/>
          <a:p>
            <a:pPr marL="285750" indent="-228600">
              <a:lnSpc>
                <a:spcPct val="90000"/>
              </a:lnSpc>
              <a:spcAft>
                <a:spcPts val="600"/>
              </a:spcAft>
              <a:buClr>
                <a:schemeClr val="accent2"/>
              </a:buClr>
              <a:buFont typeface="Arial" panose="020B0604020202020204" pitchFamily="34" charset="0"/>
              <a:buChar char="•"/>
            </a:pPr>
            <a:r>
              <a:rPr lang="en-US" dirty="0"/>
              <a:t>Protection of MCPAs and the offshore hydrocarbon business are intimately related.</a:t>
            </a:r>
          </a:p>
          <a:p>
            <a:pPr marL="285750"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Protection of the marine biodiversity cannot be effective if the offshore hydrocarbon activities are not regulated under a strict body of law. </a:t>
            </a:r>
          </a:p>
          <a:p>
            <a:pPr marL="285750"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In order for the companies to comply with the regulations there has to be a strict enforcement regulation body. </a:t>
            </a:r>
          </a:p>
          <a:p>
            <a:pPr marL="285750"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Cuba’s marine biodiversity is sufficiently rich and important as to deserve a special body of law just to protect it from any possible damage caused by the hydrocarbon industry</a:t>
            </a:r>
            <a:r>
              <a:rPr lang="en-US" dirty="0">
                <a:effectLst/>
              </a:rPr>
              <a:t> </a:t>
            </a:r>
          </a:p>
          <a:p>
            <a:pPr marL="285750"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Direct and indirect/consequential impacts </a:t>
            </a:r>
          </a:p>
          <a:p>
            <a:pPr marL="742950" lvl="1" indent="-228600">
              <a:lnSpc>
                <a:spcPct val="90000"/>
              </a:lnSpc>
              <a:spcAft>
                <a:spcPts val="600"/>
              </a:spcAft>
              <a:buClr>
                <a:schemeClr val="accent2"/>
              </a:buClr>
              <a:buFont typeface="Arial" panose="020B0604020202020204" pitchFamily="34" charset="0"/>
              <a:buChar char="•"/>
            </a:pPr>
            <a:r>
              <a:rPr lang="en-US" dirty="0"/>
              <a:t>to marine biodiversity</a:t>
            </a:r>
          </a:p>
          <a:p>
            <a:pPr marL="742950" lvl="1" indent="-228600">
              <a:lnSpc>
                <a:spcPct val="90000"/>
              </a:lnSpc>
              <a:spcAft>
                <a:spcPts val="600"/>
              </a:spcAft>
              <a:buClr>
                <a:schemeClr val="accent2"/>
              </a:buClr>
              <a:buFont typeface="Arial" panose="020B0604020202020204" pitchFamily="34" charset="0"/>
              <a:buChar char="•"/>
            </a:pPr>
            <a:r>
              <a:rPr lang="en-US" dirty="0"/>
              <a:t>to coastal communities</a:t>
            </a:r>
          </a:p>
          <a:p>
            <a:pPr marL="742950" lvl="1" indent="-228600">
              <a:lnSpc>
                <a:spcPct val="90000"/>
              </a:lnSpc>
              <a:spcAft>
                <a:spcPts val="600"/>
              </a:spcAft>
              <a:buClr>
                <a:schemeClr val="accent2"/>
              </a:buClr>
              <a:buFont typeface="Arial" panose="020B0604020202020204" pitchFamily="34" charset="0"/>
              <a:buChar char="•"/>
            </a:pPr>
            <a:r>
              <a:rPr lang="en-US" dirty="0"/>
              <a:t>to the environment</a:t>
            </a:r>
          </a:p>
          <a:p>
            <a:pPr marL="742950" lvl="1" indent="-228600">
              <a:lnSpc>
                <a:spcPct val="90000"/>
              </a:lnSpc>
              <a:spcAft>
                <a:spcPts val="600"/>
              </a:spcAft>
              <a:buClr>
                <a:schemeClr val="accent2"/>
              </a:buClr>
              <a:buFont typeface="Arial" panose="020B0604020202020204" pitchFamily="34" charset="0"/>
              <a:buChar char="•"/>
            </a:pPr>
            <a:r>
              <a:rPr lang="en-US" dirty="0"/>
              <a:t>Socio-economic</a:t>
            </a:r>
          </a:p>
          <a:p>
            <a:pPr marL="742950" lvl="1" indent="-228600">
              <a:lnSpc>
                <a:spcPct val="90000"/>
              </a:lnSpc>
              <a:spcAft>
                <a:spcPts val="600"/>
              </a:spcAft>
              <a:buClr>
                <a:schemeClr val="accent2"/>
              </a:buClr>
              <a:buFont typeface="Arial" panose="020B0604020202020204" pitchFamily="34" charset="0"/>
              <a:buChar char="•"/>
            </a:pPr>
            <a:endParaRPr lang="en-US" dirty="0"/>
          </a:p>
          <a:p>
            <a:pPr marL="285750" indent="-228600">
              <a:lnSpc>
                <a:spcPct val="90000"/>
              </a:lnSpc>
              <a:spcAft>
                <a:spcPts val="600"/>
              </a:spcAft>
              <a:buClr>
                <a:schemeClr val="accent2"/>
              </a:buClr>
              <a:buFont typeface="Arial" panose="020B0604020202020204" pitchFamily="34" charset="0"/>
              <a:buChar char="•"/>
            </a:pPr>
            <a:r>
              <a:rPr lang="en-US" dirty="0"/>
              <a:t>Impacts during regular operations and impacts caused by accidents</a:t>
            </a:r>
          </a:p>
        </p:txBody>
      </p:sp>
    </p:spTree>
    <p:extLst>
      <p:ext uri="{BB962C8B-B14F-4D97-AF65-F5344CB8AC3E}">
        <p14:creationId xmlns:p14="http://schemas.microsoft.com/office/powerpoint/2010/main" val="4213712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10ED55E-E086-C943-AB34-5022B0A03D11}"/>
              </a:ext>
            </a:extLst>
          </p:cNvPr>
          <p:cNvSpPr>
            <a:spLocks noGrp="1"/>
          </p:cNvSpPr>
          <p:nvPr>
            <p:ph type="title"/>
          </p:nvPr>
        </p:nvSpPr>
        <p:spPr>
          <a:xfrm>
            <a:off x="185351" y="1153572"/>
            <a:ext cx="3701883" cy="4461163"/>
          </a:xfrm>
        </p:spPr>
        <p:txBody>
          <a:bodyPr vert="horz" lIns="91440" tIns="45720" rIns="91440" bIns="45720" rtlCol="0" anchor="ctr">
            <a:normAutofit/>
          </a:bodyPr>
          <a:lstStyle/>
          <a:p>
            <a:r>
              <a:rPr lang="en-US" kern="1200" dirty="0">
                <a:solidFill>
                  <a:srgbClr val="FFFFFF"/>
                </a:solidFill>
                <a:latin typeface="+mj-lt"/>
                <a:ea typeface="+mj-ea"/>
                <a:cs typeface="+mj-cs"/>
              </a:rPr>
              <a:t>Potential Environmental Impacts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0A4922AD-C02E-654F-817E-156E622B14C7}"/>
              </a:ext>
            </a:extLst>
          </p:cNvPr>
          <p:cNvSpPr/>
          <p:nvPr/>
        </p:nvSpPr>
        <p:spPr>
          <a:xfrm>
            <a:off x="4167272" y="591343"/>
            <a:ext cx="6906491" cy="5585619"/>
          </a:xfrm>
          <a:prstGeom prst="rect">
            <a:avLst/>
          </a:prstGeom>
        </p:spPr>
        <p:txBody>
          <a:bodyPr vert="horz" lIns="91440" tIns="45720" rIns="91440" bIns="45720" rtlCol="0" anchor="ctr">
            <a:normAutofit/>
          </a:bodyPr>
          <a:lstStyle/>
          <a:p>
            <a:pPr marL="1257300" lvl="2" indent="-228600">
              <a:lnSpc>
                <a:spcPct val="90000"/>
              </a:lnSpc>
              <a:spcAft>
                <a:spcPts val="600"/>
              </a:spcAft>
              <a:buClr>
                <a:schemeClr val="accent2"/>
              </a:buClr>
              <a:buFont typeface="Arial" panose="020B0604020202020204" pitchFamily="34" charset="0"/>
              <a:buChar char="•"/>
            </a:pPr>
            <a:r>
              <a:rPr lang="en-US" dirty="0">
                <a:effectLst/>
              </a:rPr>
              <a:t>During seismic operations:</a:t>
            </a:r>
          </a:p>
          <a:p>
            <a:pPr marL="1714500" lvl="3" indent="-228600">
              <a:lnSpc>
                <a:spcPct val="90000"/>
              </a:lnSpc>
              <a:spcAft>
                <a:spcPts val="600"/>
              </a:spcAft>
              <a:buClr>
                <a:schemeClr val="accent2"/>
              </a:buClr>
              <a:buFont typeface="Arial" panose="020B0604020202020204" pitchFamily="34" charset="0"/>
              <a:buChar char="•"/>
            </a:pPr>
            <a:r>
              <a:rPr lang="en-US" dirty="0">
                <a:effectLst/>
              </a:rPr>
              <a:t>Noise</a:t>
            </a:r>
          </a:p>
          <a:p>
            <a:pPr marL="1714500" lvl="3" indent="-228600">
              <a:lnSpc>
                <a:spcPct val="90000"/>
              </a:lnSpc>
              <a:spcAft>
                <a:spcPts val="600"/>
              </a:spcAft>
              <a:buClr>
                <a:schemeClr val="accent2"/>
              </a:buClr>
              <a:buFont typeface="Arial" panose="020B0604020202020204" pitchFamily="34" charset="0"/>
              <a:buChar char="•"/>
            </a:pPr>
            <a:r>
              <a:rPr lang="en-US" dirty="0"/>
              <a:t>E</a:t>
            </a:r>
            <a:r>
              <a:rPr lang="en-US" dirty="0">
                <a:effectLst/>
              </a:rPr>
              <a:t>missions and discharges from equipment and vessels </a:t>
            </a:r>
          </a:p>
          <a:p>
            <a:pPr marL="1714500" lvl="3" indent="-228600">
              <a:lnSpc>
                <a:spcPct val="90000"/>
              </a:lnSpc>
              <a:spcAft>
                <a:spcPts val="600"/>
              </a:spcAft>
              <a:buClr>
                <a:schemeClr val="accent2"/>
              </a:buClr>
              <a:buFont typeface="Arial" panose="020B0604020202020204" pitchFamily="34" charset="0"/>
              <a:buChar char="•"/>
            </a:pPr>
            <a:r>
              <a:rPr lang="en-US" dirty="0">
                <a:effectLst/>
              </a:rPr>
              <a:t>Interference with other resource users (Seasonal limitations)</a:t>
            </a:r>
            <a:endParaRPr lang="en-US" dirty="0"/>
          </a:p>
          <a:p>
            <a:pPr marL="1257300" lvl="2" indent="-228600">
              <a:lnSpc>
                <a:spcPct val="90000"/>
              </a:lnSpc>
              <a:spcAft>
                <a:spcPts val="600"/>
              </a:spcAft>
              <a:buClr>
                <a:schemeClr val="accent2"/>
              </a:buClr>
              <a:buFont typeface="Arial" panose="020B0604020202020204" pitchFamily="34" charset="0"/>
              <a:buChar char="•"/>
            </a:pPr>
            <a:r>
              <a:rPr lang="en-US" dirty="0">
                <a:effectLst/>
              </a:rPr>
              <a:t>During </a:t>
            </a:r>
            <a:r>
              <a:rPr lang="en-US" dirty="0"/>
              <a:t>e</a:t>
            </a:r>
            <a:r>
              <a:rPr lang="en-US" dirty="0">
                <a:effectLst/>
              </a:rPr>
              <a:t>xploratory and appraisal drilling activities </a:t>
            </a:r>
          </a:p>
          <a:p>
            <a:pPr marL="1714500" lvl="3" indent="-228600">
              <a:lnSpc>
                <a:spcPct val="90000"/>
              </a:lnSpc>
              <a:spcAft>
                <a:spcPts val="600"/>
              </a:spcAft>
              <a:buClr>
                <a:schemeClr val="accent2"/>
              </a:buClr>
              <a:buFont typeface="Arial" panose="020B0604020202020204" pitchFamily="34" charset="0"/>
              <a:buChar char="•"/>
            </a:pPr>
            <a:r>
              <a:rPr lang="en-US" dirty="0"/>
              <a:t>Interactions </a:t>
            </a:r>
          </a:p>
          <a:p>
            <a:pPr marL="1714500" lvl="3" indent="-228600">
              <a:lnSpc>
                <a:spcPct val="90000"/>
              </a:lnSpc>
              <a:spcAft>
                <a:spcPts val="600"/>
              </a:spcAft>
              <a:buClr>
                <a:schemeClr val="accent2"/>
              </a:buClr>
              <a:buFont typeface="Arial" panose="020B0604020202020204" pitchFamily="34" charset="0"/>
              <a:buChar char="•"/>
            </a:pPr>
            <a:r>
              <a:rPr lang="en-US" dirty="0"/>
              <a:t>Discharges, emissions and wastes </a:t>
            </a:r>
          </a:p>
          <a:p>
            <a:pPr marL="1714500" lvl="3" indent="-228600">
              <a:lnSpc>
                <a:spcPct val="90000"/>
              </a:lnSpc>
              <a:spcAft>
                <a:spcPts val="600"/>
              </a:spcAft>
              <a:buClr>
                <a:schemeClr val="accent2"/>
              </a:buClr>
              <a:buFont typeface="Arial" panose="020B0604020202020204" pitchFamily="34" charset="0"/>
              <a:buChar char="•"/>
            </a:pPr>
            <a:r>
              <a:rPr lang="en-US" dirty="0"/>
              <a:t>Footprint</a:t>
            </a:r>
          </a:p>
          <a:p>
            <a:pPr marL="1257300" lvl="2" indent="-228600">
              <a:lnSpc>
                <a:spcPct val="90000"/>
              </a:lnSpc>
              <a:spcAft>
                <a:spcPts val="600"/>
              </a:spcAft>
              <a:buClr>
                <a:schemeClr val="accent2"/>
              </a:buClr>
              <a:buFont typeface="Arial" panose="020B0604020202020204" pitchFamily="34" charset="0"/>
              <a:buChar char="•"/>
            </a:pPr>
            <a:r>
              <a:rPr lang="en-US" dirty="0"/>
              <a:t>During development and production</a:t>
            </a:r>
          </a:p>
          <a:p>
            <a:pPr marL="1714500" lvl="3" indent="-228600">
              <a:lnSpc>
                <a:spcPct val="90000"/>
              </a:lnSpc>
              <a:spcAft>
                <a:spcPts val="600"/>
              </a:spcAft>
              <a:buClr>
                <a:schemeClr val="accent2"/>
              </a:buClr>
              <a:buFont typeface="Arial" panose="020B0604020202020204" pitchFamily="34" charset="0"/>
              <a:buChar char="•"/>
            </a:pPr>
            <a:r>
              <a:rPr lang="en-US" dirty="0"/>
              <a:t>Interactions</a:t>
            </a:r>
          </a:p>
          <a:p>
            <a:pPr marL="1714500" lvl="3" indent="-228600">
              <a:lnSpc>
                <a:spcPct val="90000"/>
              </a:lnSpc>
              <a:spcAft>
                <a:spcPts val="600"/>
              </a:spcAft>
              <a:buClr>
                <a:schemeClr val="accent2"/>
              </a:buClr>
              <a:buFont typeface="Arial" panose="020B0604020202020204" pitchFamily="34" charset="0"/>
              <a:buChar char="•"/>
            </a:pPr>
            <a:r>
              <a:rPr lang="en-US" dirty="0"/>
              <a:t>Discharges, emissions and wastes</a:t>
            </a:r>
          </a:p>
          <a:p>
            <a:pPr marL="1714500" lvl="3" indent="-228600">
              <a:lnSpc>
                <a:spcPct val="90000"/>
              </a:lnSpc>
              <a:spcAft>
                <a:spcPts val="600"/>
              </a:spcAft>
              <a:buClr>
                <a:schemeClr val="accent2"/>
              </a:buClr>
              <a:buFont typeface="Arial" panose="020B0604020202020204" pitchFamily="34" charset="0"/>
              <a:buChar char="•"/>
            </a:pPr>
            <a:r>
              <a:rPr lang="en-US" dirty="0"/>
              <a:t>Socio-economic cultural</a:t>
            </a:r>
          </a:p>
        </p:txBody>
      </p:sp>
    </p:spTree>
    <p:extLst>
      <p:ext uri="{BB962C8B-B14F-4D97-AF65-F5344CB8AC3E}">
        <p14:creationId xmlns:p14="http://schemas.microsoft.com/office/powerpoint/2010/main" val="4032883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B5C92B1-40D1-8448-A7DC-3811FBB4D53D}"/>
              </a:ext>
            </a:extLst>
          </p:cNvPr>
          <p:cNvSpPr>
            <a:spLocks noGrp="1"/>
          </p:cNvSpPr>
          <p:nvPr>
            <p:ph type="title"/>
          </p:nvPr>
        </p:nvSpPr>
        <p:spPr>
          <a:xfrm>
            <a:off x="247135" y="591344"/>
            <a:ext cx="3640099" cy="5585619"/>
          </a:xfrm>
        </p:spPr>
        <p:txBody>
          <a:bodyPr vert="horz" lIns="91440" tIns="45720" rIns="91440" bIns="45720" rtlCol="0" anchor="ctr">
            <a:normAutofit/>
          </a:bodyPr>
          <a:lstStyle/>
          <a:p>
            <a:r>
              <a:rPr lang="en-US" kern="1200" dirty="0">
                <a:solidFill>
                  <a:srgbClr val="FFFFFF"/>
                </a:solidFill>
                <a:latin typeface="+mj-lt"/>
                <a:ea typeface="+mj-ea"/>
                <a:cs typeface="+mj-cs"/>
              </a:rPr>
              <a:t>Programming Strategy I</a:t>
            </a:r>
            <a:br>
              <a:rPr lang="en-US" sz="4100" kern="1200" dirty="0">
                <a:solidFill>
                  <a:srgbClr val="FFFFFF"/>
                </a:solidFill>
                <a:latin typeface="+mj-lt"/>
                <a:ea typeface="+mj-ea"/>
                <a:cs typeface="+mj-cs"/>
              </a:rPr>
            </a:br>
            <a:endParaRPr lang="en-US" sz="4100" kern="1200" dirty="0">
              <a:solidFill>
                <a:srgbClr val="FFFFFF"/>
              </a:solidFill>
              <a:latin typeface="+mj-lt"/>
              <a:ea typeface="+mj-ea"/>
              <a:cs typeface="+mj-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F30A7E5B-CA65-3940-A926-9F33698A20DC}"/>
              </a:ext>
            </a:extLst>
          </p:cNvPr>
          <p:cNvSpPr/>
          <p:nvPr/>
        </p:nvSpPr>
        <p:spPr>
          <a:xfrm>
            <a:off x="4447308" y="591344"/>
            <a:ext cx="6906491" cy="5585619"/>
          </a:xfrm>
          <a:prstGeom prst="rect">
            <a:avLst/>
          </a:prstGeom>
        </p:spPr>
        <p:txBody>
          <a:bodyPr vert="horz" lIns="91440" tIns="45720" rIns="91440" bIns="45720" rtlCol="0" anchor="ctr">
            <a:normAutofit/>
          </a:bodyPr>
          <a:lstStyle/>
          <a:p>
            <a:pPr marL="342900" lvl="0" indent="-228600">
              <a:lnSpc>
                <a:spcPct val="90000"/>
              </a:lnSpc>
              <a:spcAft>
                <a:spcPts val="600"/>
              </a:spcAft>
              <a:buClr>
                <a:schemeClr val="accent2"/>
              </a:buClr>
              <a:buFont typeface="Arial" panose="020B0604020202020204" pitchFamily="34" charset="0"/>
              <a:buChar char="•"/>
            </a:pPr>
            <a:r>
              <a:rPr lang="en-US" u="sng" dirty="0">
                <a:effectLst/>
              </a:rPr>
              <a:t>Analysis and data collection.</a:t>
            </a:r>
            <a:endParaRPr lang="en-US" dirty="0">
              <a:effectLst/>
            </a:endParaRPr>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t>S</a:t>
            </a:r>
            <a:r>
              <a:rPr lang="en-US" dirty="0">
                <a:effectLst/>
              </a:rPr>
              <a:t>elf-assessment to identify legal gaps that may need to be addressed </a:t>
            </a:r>
          </a:p>
          <a:p>
            <a:pPr marL="1200150" lvl="2" indent="-228600">
              <a:lnSpc>
                <a:spcPct val="90000"/>
              </a:lnSpc>
              <a:spcAft>
                <a:spcPts val="600"/>
              </a:spcAft>
              <a:buClr>
                <a:schemeClr val="accent2"/>
              </a:buClr>
              <a:buFont typeface="Arial" panose="020B0604020202020204" pitchFamily="34" charset="0"/>
              <a:buChar char="•"/>
            </a:pPr>
            <a:r>
              <a:rPr lang="en-US" dirty="0">
                <a:effectLst/>
              </a:rPr>
              <a:t>The environmental framework and the regulations that affect the hydrocarbon industry should work together for a common purpose which is the conservation of Cuba’s unique marine ecosystems and the improvement of the biodiversity management by setting regulation and industry standards according to International Conventions and Modern trends. </a:t>
            </a:r>
          </a:p>
          <a:p>
            <a:pPr marL="1200150" lvl="2" indent="-228600">
              <a:lnSpc>
                <a:spcPct val="90000"/>
              </a:lnSpc>
              <a:spcAft>
                <a:spcPts val="600"/>
              </a:spcAft>
              <a:buClr>
                <a:schemeClr val="accent2"/>
              </a:buClr>
              <a:buFont typeface="Arial" panose="020B0604020202020204" pitchFamily="34" charset="0"/>
              <a:buChar char="•"/>
            </a:pPr>
            <a:r>
              <a:rPr lang="en-US" dirty="0">
                <a:effectLst/>
              </a:rPr>
              <a:t>Cuba has the opportunity to create a modern “state of the art” environmental regulatory system that may serve as a reference for other countries.</a:t>
            </a:r>
            <a:endParaRPr lang="en-US" dirty="0"/>
          </a:p>
          <a:p>
            <a:pPr marL="742950" marR="0" lvl="1" indent="-228600">
              <a:lnSpc>
                <a:spcPct val="90000"/>
              </a:lnSpc>
              <a:spcBef>
                <a:spcPts val="0"/>
              </a:spcBef>
              <a:spcAft>
                <a:spcPts val="600"/>
              </a:spcAft>
              <a:buClr>
                <a:schemeClr val="accent2"/>
              </a:buClr>
              <a:buFont typeface="Arial" panose="020B0604020202020204" pitchFamily="34" charset="0"/>
              <a:buChar char="•"/>
            </a:pPr>
            <a:r>
              <a:rPr lang="en-US" dirty="0">
                <a:effectLst/>
              </a:rPr>
              <a:t>Up to date analysis ecological infrastructure of coastal and ocean areas, and scientific data assessment on Cuba’s marine biodiversity. </a:t>
            </a:r>
          </a:p>
          <a:p>
            <a:pPr marL="1200150" lvl="2" indent="-228600">
              <a:lnSpc>
                <a:spcPct val="90000"/>
              </a:lnSpc>
              <a:spcAft>
                <a:spcPts val="600"/>
              </a:spcAft>
              <a:buFont typeface="Arial" panose="020B0604020202020204" pitchFamily="34" charset="0"/>
              <a:buChar char="•"/>
            </a:pPr>
            <a:endParaRPr lang="en-US" dirty="0"/>
          </a:p>
        </p:txBody>
      </p:sp>
    </p:spTree>
    <p:extLst>
      <p:ext uri="{BB962C8B-B14F-4D97-AF65-F5344CB8AC3E}">
        <p14:creationId xmlns:p14="http://schemas.microsoft.com/office/powerpoint/2010/main" val="2909591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B5C92B1-40D1-8448-A7DC-3811FBB4D53D}"/>
              </a:ext>
            </a:extLst>
          </p:cNvPr>
          <p:cNvSpPr>
            <a:spLocks noGrp="1"/>
          </p:cNvSpPr>
          <p:nvPr>
            <p:ph type="title"/>
          </p:nvPr>
        </p:nvSpPr>
        <p:spPr>
          <a:xfrm>
            <a:off x="135925" y="591344"/>
            <a:ext cx="3751310" cy="5585619"/>
          </a:xfrm>
        </p:spPr>
        <p:txBody>
          <a:bodyPr vert="horz" lIns="91440" tIns="45720" rIns="91440" bIns="45720" rtlCol="0" anchor="ctr">
            <a:normAutofit/>
          </a:bodyPr>
          <a:lstStyle/>
          <a:p>
            <a:r>
              <a:rPr lang="en-US" dirty="0">
                <a:solidFill>
                  <a:srgbClr val="FFFFFF"/>
                </a:solidFill>
              </a:rPr>
              <a:t>Programming Strategy II</a:t>
            </a:r>
            <a:br>
              <a:rPr lang="en-US" sz="4100" kern="1200" dirty="0">
                <a:solidFill>
                  <a:srgbClr val="FFFFFF"/>
                </a:solidFill>
                <a:latin typeface="+mj-lt"/>
                <a:ea typeface="+mj-ea"/>
                <a:cs typeface="+mj-cs"/>
              </a:rPr>
            </a:br>
            <a:endParaRPr lang="en-US" sz="4100" kern="1200" dirty="0">
              <a:solidFill>
                <a:srgbClr val="FFFFFF"/>
              </a:solidFill>
              <a:latin typeface="+mj-lt"/>
              <a:ea typeface="+mj-ea"/>
              <a:cs typeface="+mj-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ángulo 2">
            <a:extLst>
              <a:ext uri="{FF2B5EF4-FFF2-40B4-BE49-F238E27FC236}">
                <a16:creationId xmlns:a16="http://schemas.microsoft.com/office/drawing/2014/main" id="{F30A7E5B-CA65-3940-A926-9F33698A20DC}"/>
              </a:ext>
            </a:extLst>
          </p:cNvPr>
          <p:cNvSpPr/>
          <p:nvPr/>
        </p:nvSpPr>
        <p:spPr>
          <a:xfrm>
            <a:off x="4218290" y="191528"/>
            <a:ext cx="7612887" cy="6474940"/>
          </a:xfrm>
          <a:prstGeom prst="rect">
            <a:avLst/>
          </a:prstGeom>
        </p:spPr>
        <p:txBody>
          <a:bodyPr vert="horz" lIns="91440" tIns="45720" rIns="91440" bIns="45720" rtlCol="0" anchor="ctr">
            <a:normAutofit/>
          </a:bodyPr>
          <a:lstStyle/>
          <a:p>
            <a:pPr marL="342900" indent="-228600">
              <a:lnSpc>
                <a:spcPct val="90000"/>
              </a:lnSpc>
              <a:spcAft>
                <a:spcPts val="600"/>
              </a:spcAft>
              <a:buClr>
                <a:schemeClr val="accent2"/>
              </a:buClr>
              <a:buFont typeface="Arial" panose="020B0604020202020204" pitchFamily="34" charset="0"/>
              <a:buChar char="•"/>
            </a:pPr>
            <a:r>
              <a:rPr lang="en-US" u="sng" dirty="0"/>
              <a:t>Constitutional Framework Analysis </a:t>
            </a:r>
          </a:p>
          <a:p>
            <a:pPr marL="742950" lvl="1" indent="-228600">
              <a:lnSpc>
                <a:spcPct val="90000"/>
              </a:lnSpc>
              <a:spcAft>
                <a:spcPts val="600"/>
              </a:spcAft>
              <a:buClr>
                <a:schemeClr val="accent2"/>
              </a:buClr>
              <a:buFont typeface="Arial" panose="020B0604020202020204" pitchFamily="34" charset="0"/>
              <a:buChar char="•"/>
            </a:pPr>
            <a:r>
              <a:rPr lang="en-US" dirty="0"/>
              <a:t>The Republic of Cuba is a socialist country </a:t>
            </a:r>
          </a:p>
          <a:p>
            <a:pPr marL="742950" lvl="1" indent="-228600">
              <a:lnSpc>
                <a:spcPct val="90000"/>
              </a:lnSpc>
              <a:spcAft>
                <a:spcPts val="600"/>
              </a:spcAft>
              <a:buClr>
                <a:schemeClr val="accent2"/>
              </a:buClr>
              <a:buFont typeface="Arial" panose="020B0604020202020204" pitchFamily="34" charset="0"/>
              <a:buChar char="•"/>
            </a:pPr>
            <a:r>
              <a:rPr lang="en-US" dirty="0"/>
              <a:t>Rights of liberty, equity, equality, solidarity, wellbeing and prosperity. </a:t>
            </a:r>
          </a:p>
          <a:p>
            <a:pPr marL="742950" lvl="1" indent="-228600">
              <a:lnSpc>
                <a:spcPct val="90000"/>
              </a:lnSpc>
              <a:spcAft>
                <a:spcPts val="600"/>
              </a:spcAft>
              <a:buClr>
                <a:schemeClr val="accent2"/>
              </a:buClr>
              <a:buFont typeface="Arial" panose="020B0604020202020204" pitchFamily="34" charset="0"/>
              <a:buChar char="•"/>
            </a:pPr>
            <a:r>
              <a:rPr lang="en-US" dirty="0"/>
              <a:t>State duties</a:t>
            </a:r>
          </a:p>
          <a:p>
            <a:pPr marL="1200150" lvl="2" indent="-228600">
              <a:lnSpc>
                <a:spcPct val="90000"/>
              </a:lnSpc>
              <a:spcAft>
                <a:spcPts val="600"/>
              </a:spcAft>
              <a:buClr>
                <a:schemeClr val="accent2"/>
              </a:buClr>
              <a:buFont typeface="Arial" panose="020B0604020202020204" pitchFamily="34" charset="0"/>
              <a:buChar char="•"/>
            </a:pPr>
            <a:r>
              <a:rPr lang="en-US" dirty="0"/>
              <a:t>promote the sustainable development of the country</a:t>
            </a:r>
          </a:p>
          <a:p>
            <a:pPr marL="1200150" lvl="2" indent="-228600">
              <a:lnSpc>
                <a:spcPct val="90000"/>
              </a:lnSpc>
              <a:spcAft>
                <a:spcPts val="600"/>
              </a:spcAft>
              <a:buClr>
                <a:schemeClr val="accent2"/>
              </a:buClr>
              <a:buFont typeface="Arial" panose="020B0604020202020204" pitchFamily="34" charset="0"/>
              <a:buChar char="•"/>
            </a:pPr>
            <a:r>
              <a:rPr lang="en-US" dirty="0"/>
              <a:t>protect and conserve the environment and to fight against global warming</a:t>
            </a:r>
          </a:p>
          <a:p>
            <a:pPr marL="742950" lvl="1" indent="-228600">
              <a:lnSpc>
                <a:spcPct val="90000"/>
              </a:lnSpc>
              <a:spcAft>
                <a:spcPts val="600"/>
              </a:spcAft>
              <a:buClr>
                <a:schemeClr val="accent2"/>
              </a:buClr>
              <a:buFont typeface="Arial" panose="020B0604020202020204" pitchFamily="34" charset="0"/>
              <a:buChar char="•"/>
            </a:pPr>
            <a:r>
              <a:rPr lang="en-US" dirty="0"/>
              <a:t>Citizens rights:</a:t>
            </a:r>
          </a:p>
          <a:p>
            <a:pPr marL="1200150" lvl="2" indent="-228600">
              <a:lnSpc>
                <a:spcPct val="90000"/>
              </a:lnSpc>
              <a:spcAft>
                <a:spcPts val="600"/>
              </a:spcAft>
              <a:buClr>
                <a:schemeClr val="accent2"/>
              </a:buClr>
              <a:buFont typeface="Arial" panose="020B0604020202020204" pitchFamily="34" charset="0"/>
              <a:buChar char="•"/>
            </a:pPr>
            <a:r>
              <a:rPr lang="en-US" dirty="0"/>
              <a:t>right to receive truthful and accurate information from the State activities</a:t>
            </a:r>
          </a:p>
          <a:p>
            <a:pPr marL="1200150" lvl="2" indent="-228600">
              <a:lnSpc>
                <a:spcPct val="90000"/>
              </a:lnSpc>
              <a:spcAft>
                <a:spcPts val="600"/>
              </a:spcAft>
              <a:buClr>
                <a:schemeClr val="accent2"/>
              </a:buClr>
              <a:buFont typeface="Arial" panose="020B0604020202020204" pitchFamily="34" charset="0"/>
              <a:buChar char="•"/>
            </a:pPr>
            <a:r>
              <a:rPr lang="en-US" dirty="0"/>
              <a:t>right to participate in the formation, exercise and control of the powers of the State</a:t>
            </a:r>
          </a:p>
          <a:p>
            <a:pPr marL="1200150" lvl="2" indent="-228600">
              <a:lnSpc>
                <a:spcPct val="90000"/>
              </a:lnSpc>
              <a:spcAft>
                <a:spcPts val="600"/>
              </a:spcAft>
              <a:buClr>
                <a:schemeClr val="accent2"/>
              </a:buClr>
              <a:buFont typeface="Arial" panose="020B0604020202020204" pitchFamily="34" charset="0"/>
              <a:buChar char="•"/>
            </a:pPr>
            <a:r>
              <a:rPr lang="en-US" dirty="0"/>
              <a:t>promote legal initiatives, the reform of the Constitution and to learn about the management of the governmental entities</a:t>
            </a:r>
          </a:p>
          <a:p>
            <a:pPr marL="1200150" lvl="2" indent="-228600">
              <a:lnSpc>
                <a:spcPct val="90000"/>
              </a:lnSpc>
              <a:spcAft>
                <a:spcPts val="600"/>
              </a:spcAft>
              <a:buClr>
                <a:schemeClr val="accent2"/>
              </a:buClr>
              <a:buFont typeface="Arial" panose="020B0604020202020204" pitchFamily="34" charset="0"/>
              <a:buChar char="•"/>
            </a:pPr>
            <a:r>
              <a:rPr lang="en-US" dirty="0"/>
              <a:t>The natural resources in Cuba’s exclusive economic zone (EEZ) belong to the all the Cuban citizens</a:t>
            </a:r>
          </a:p>
          <a:p>
            <a:pPr marL="857250" lvl="1" indent="-228600">
              <a:lnSpc>
                <a:spcPct val="90000"/>
              </a:lnSpc>
              <a:spcAft>
                <a:spcPts val="600"/>
              </a:spcAft>
              <a:buClr>
                <a:schemeClr val="accent2"/>
              </a:buClr>
              <a:buFont typeface="Arial" panose="020B0604020202020204" pitchFamily="34" charset="0"/>
              <a:buChar char="•"/>
            </a:pPr>
            <a:r>
              <a:rPr lang="en-US" dirty="0"/>
              <a:t>Citizen duties</a:t>
            </a:r>
          </a:p>
          <a:p>
            <a:pPr marL="1200150" lvl="2" indent="-228600">
              <a:lnSpc>
                <a:spcPct val="90000"/>
              </a:lnSpc>
              <a:spcAft>
                <a:spcPts val="600"/>
              </a:spcAft>
              <a:buClr>
                <a:schemeClr val="accent2"/>
              </a:buClr>
              <a:buFont typeface="Arial" panose="020B0604020202020204" pitchFamily="34" charset="0"/>
              <a:buChar char="•"/>
            </a:pPr>
            <a:r>
              <a:rPr lang="en-US" dirty="0"/>
              <a:t>Protect their natural resources, flora and fauna and watch for a healthy environment.</a:t>
            </a:r>
          </a:p>
        </p:txBody>
      </p:sp>
    </p:spTree>
    <p:extLst>
      <p:ext uri="{BB962C8B-B14F-4D97-AF65-F5344CB8AC3E}">
        <p14:creationId xmlns:p14="http://schemas.microsoft.com/office/powerpoint/2010/main" val="10726280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1276</Words>
  <Application>Microsoft Office PowerPoint</Application>
  <PresentationFormat>Widescreen</PresentationFormat>
  <Paragraphs>137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Tema de Office</vt:lpstr>
      <vt:lpstr>STRATEGIES AND ISSUES FOR PRO BONO ENVIRONMENTAL LEGAL INITIATIVE FOR OFFSHORE OIL &amp; GAS EXPLORATION IN CUBA</vt:lpstr>
      <vt:lpstr>Environmental Background </vt:lpstr>
      <vt:lpstr>Environmental Legal Background</vt:lpstr>
      <vt:lpstr>Oil Legal Background</vt:lpstr>
      <vt:lpstr>Cuba – USA Relations</vt:lpstr>
      <vt:lpstr>Issues</vt:lpstr>
      <vt:lpstr>Potential Environmental Impacts</vt:lpstr>
      <vt:lpstr>Programming Strategy I </vt:lpstr>
      <vt:lpstr>Programming Strategy II </vt:lpstr>
      <vt:lpstr>PowerPoint Presentation</vt:lpstr>
      <vt:lpstr>International Conventions And Treaties To Apply To The New Framework I</vt:lpstr>
      <vt:lpstr>International Conventions And Treaties To Apply To The New Framework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AND ISSUES FOR PRO BONO ENVIRONMENTAL LEGAL INITIATIVE FOR OFFSHORE OIL &amp; GAS EXPLORATION IN CUBA</dc:title>
  <dc:creator>Catalina Flores del Valle</dc:creator>
  <cp:lastModifiedBy>Tracy Hester</cp:lastModifiedBy>
  <cp:revision>6</cp:revision>
  <dcterms:created xsi:type="dcterms:W3CDTF">2020-04-22T13:31:21Z</dcterms:created>
  <dcterms:modified xsi:type="dcterms:W3CDTF">2020-04-22T17:02:15Z</dcterms:modified>
</cp:coreProperties>
</file>